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hPhUq5efE/jGec1Bv+jAqRKHex4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Sarah Sotoude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2T05:41:58.676">
    <p:pos x="6000" y="0"/>
    <p:text>Used to prevent overfitting, did not work</p:text>
    <p:extLst>
      <p:ext uri="{C676402C-5697-4E1C-873F-D02D1690AC5C}">
        <p15:threadingInfo timeZoneBias="0"/>
      </p:ext>
      <p:ext uri="http://customooxmlschemas.google.com/">
        <go:slidesCustomData xmlns:go="http://customooxmlschemas.google.com/" commentPostId="AAABBmi2pGA"/>
      </p:ext>
    </p:extLst>
  </p:cm>
  <p:cm authorId="0" idx="2" dt="2023-12-02T05:41:12.304">
    <p:pos x="6000" y="0"/>
    <p:text>When using SGD with momentum, the optimizer maintains a velocity vector that helps accelerate gradients in the right directions, thus leading to faster converging. The exponential decay learning rate scheduler will multiply the learning rate by a factor at each step or epoch, reducing it to help fine-tune the weights of the model, especially as it gets closer to the minimum of the loss function.</p:text>
    <p:extLst>
      <p:ext uri="{C676402C-5697-4E1C-873F-D02D1690AC5C}">
        <p15:threadingInfo timeZoneBias="0">
          <p15:parentCm authorId="0" idx="1"/>
        </p15:threadingInfo>
      </p:ext>
      <p:ext uri="http://customooxmlschemas.google.com/">
        <go:slidesCustomData xmlns:go="http://customooxmlschemas.google.com/" commentPostId="AAABBmsmw6w"/>
      </p:ext>
    </p:extLst>
  </p:cm>
  <p:cm authorId="0" idx="3" dt="2023-12-02T05:41:58.676">
    <p:pos x="6000" y="0"/>
    <p:text>When ReduceLROnPlateau reduces the learning rate, the optimizer continues to use momentum from previous iterations but applies the updates with the new, reduced learning rate. This combination can be particularly effective: momentum can help avoid local minima, and the adaptive learning rate can help to fine-tune the approach to the global minimum once the coarse search with a higher learning rate is done.</p:text>
    <p:extLst>
      <p:ext uri="{C676402C-5697-4E1C-873F-D02D1690AC5C}">
        <p15:threadingInfo timeZoneBias="0">
          <p15:parentCm authorId="0" idx="1"/>
        </p15:threadingInfo>
      </p:ext>
      <p:ext uri="http://customooxmlschemas.google.com/">
        <go:slidesCustomData xmlns:go="http://customooxmlschemas.google.com/" commentPostId="AAABBmsmw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16e18050a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16e18050a_2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a16e18050a_2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2b3dcabd5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2a2b3dcabd5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Ryan</a:t>
            </a:r>
            <a:endParaRPr/>
          </a:p>
        </p:txBody>
      </p:sp>
      <p:sp>
        <p:nvSpPr>
          <p:cNvPr id="196" name="Google Shape;196;g2a2b3dcabd5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2b3dcabd5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2a2b3dcabd5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Ryan</a:t>
            </a:r>
            <a:endParaRPr/>
          </a:p>
        </p:txBody>
      </p:sp>
      <p:sp>
        <p:nvSpPr>
          <p:cNvPr id="209" name="Google Shape;209;g2a2b3dcabd5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16e18050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a16e18050a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a16e18050a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16e18050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a16e18050a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Batch size 16 - still overfitting, even after applying avg pooling instead of max</a:t>
            </a:r>
            <a:endParaRPr/>
          </a:p>
          <a:p>
            <a:pPr indent="0" lvl="0" marL="0" rtl="0" algn="l">
              <a:spcBef>
                <a:spcPts val="0"/>
              </a:spcBef>
              <a:spcAft>
                <a:spcPts val="0"/>
              </a:spcAft>
              <a:buNone/>
            </a:pPr>
            <a:r>
              <a:rPr lang="en-US"/>
              <a:t>Batch size 64 - too much variance, try a smaller batch size</a:t>
            </a:r>
            <a:endParaRPr/>
          </a:p>
          <a:p>
            <a:pPr indent="0" lvl="0" marL="0" rtl="0" algn="l">
              <a:spcBef>
                <a:spcPts val="0"/>
              </a:spcBef>
              <a:spcAft>
                <a:spcPts val="0"/>
              </a:spcAft>
              <a:buNone/>
            </a:pPr>
            <a:r>
              <a:rPr lang="en-US"/>
              <a:t>Batch size 32 - less variance, still overfitting slightly when you look at the loss curves</a:t>
            </a:r>
            <a:endParaRPr/>
          </a:p>
        </p:txBody>
      </p:sp>
      <p:sp>
        <p:nvSpPr>
          <p:cNvPr id="238" name="Google Shape;238;g2a16e18050a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16e18050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a16e18050a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500"/>
              </a:spcBef>
              <a:spcAft>
                <a:spcPts val="0"/>
              </a:spcAft>
              <a:buNone/>
            </a:pPr>
            <a:r>
              <a:rPr lang="en-US">
                <a:solidFill>
                  <a:srgbClr val="374151"/>
                </a:solidFill>
                <a:latin typeface="Roboto"/>
                <a:ea typeface="Roboto"/>
                <a:cs typeface="Roboto"/>
                <a:sym typeface="Roboto"/>
              </a:rPr>
              <a:t>ReduceLROnPlateau: This scheduler reduces the learning rate when loss has stopped improving. It likely did not work because the learning rate may have been lowered too quickly or too slowly, leading to a premature plateau. </a:t>
            </a:r>
            <a:endParaRPr>
              <a:solidFill>
                <a:srgbClr val="374151"/>
              </a:solidFill>
              <a:latin typeface="Roboto"/>
              <a:ea typeface="Roboto"/>
              <a:cs typeface="Roboto"/>
              <a:sym typeface="Roboto"/>
            </a:endParaRPr>
          </a:p>
          <a:p>
            <a:pPr indent="0" lvl="0" marL="457200" rtl="0" algn="l">
              <a:lnSpc>
                <a:spcPct val="115000"/>
              </a:lnSpc>
              <a:spcBef>
                <a:spcPts val="1500"/>
              </a:spcBef>
              <a:spcAft>
                <a:spcPts val="0"/>
              </a:spcAft>
              <a:buNone/>
            </a:pPr>
            <a:r>
              <a:rPr lang="en-US">
                <a:solidFill>
                  <a:srgbClr val="374151"/>
                </a:solidFill>
                <a:latin typeface="Roboto"/>
                <a:ea typeface="Roboto"/>
                <a:cs typeface="Roboto"/>
                <a:sym typeface="Roboto"/>
              </a:rPr>
              <a:t>Exponential Decay: This scheduler works by reducing the LR exponentially after each epoch. While this approach aims to reduce the learning rate in a controlled fashion, if the rate of decay is not properly calibrated, it can lead to either too slow a convergence or the model might not fully converge to the best solution.</a:t>
            </a:r>
            <a:endParaRPr>
              <a:solidFill>
                <a:srgbClr val="374151"/>
              </a:solidFill>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n-US">
                <a:solidFill>
                  <a:srgbClr val="374151"/>
                </a:solidFill>
                <a:latin typeface="Roboto"/>
                <a:ea typeface="Roboto"/>
                <a:cs typeface="Roboto"/>
                <a:sym typeface="Roboto"/>
              </a:rPr>
              <a:t>Constant Learning Rate (0.001): This simple approach worked the best for our model, though there is promise in future work exploring other </a:t>
            </a:r>
            <a:r>
              <a:rPr lang="en-US">
                <a:solidFill>
                  <a:srgbClr val="374151"/>
                </a:solidFill>
                <a:latin typeface="Roboto"/>
                <a:ea typeface="Roboto"/>
                <a:cs typeface="Roboto"/>
                <a:sym typeface="Roboto"/>
              </a:rPr>
              <a:t>schedulers to trying to optimize results.</a:t>
            </a:r>
            <a:endParaRPr/>
          </a:p>
        </p:txBody>
      </p:sp>
      <p:sp>
        <p:nvSpPr>
          <p:cNvPr id="254" name="Google Shape;254;g2a16e18050a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a16e18050a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2a16e18050a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a16e18050a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a16e18050a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a16e18050a_2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Ryan</a:t>
            </a:r>
            <a:endParaRPr/>
          </a:p>
        </p:txBody>
      </p:sp>
      <p:sp>
        <p:nvSpPr>
          <p:cNvPr id="296" name="Google Shape;296;g2a16e18050a_2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2b3dcabd5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2b3dcabd5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Ryan</a:t>
            </a:r>
            <a:endParaRPr/>
          </a:p>
        </p:txBody>
      </p:sp>
      <p:sp>
        <p:nvSpPr>
          <p:cNvPr id="312" name="Google Shape;312;g2a2b3dcabd5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16e18050a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16e18050a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a16e18050a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7"/>
          <p:cNvSpPr/>
          <p:nvPr>
            <p:ph idx="2" type="pic"/>
          </p:nvPr>
        </p:nvSpPr>
        <p:spPr>
          <a:xfrm>
            <a:off x="5183188" y="987425"/>
            <a:ext cx="6172200" cy="4873625"/>
          </a:xfrm>
          <a:prstGeom prst="rect">
            <a:avLst/>
          </a:prstGeom>
          <a:noFill/>
          <a:ln>
            <a:noFill/>
          </a:ln>
        </p:spPr>
      </p:sp>
      <p:sp>
        <p:nvSpPr>
          <p:cNvPr id="71" name="Google Shape;71;p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4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4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4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0"/>
          <p:cNvSpPr txBox="1"/>
          <p:nvPr>
            <p:ph type="ctrTitle"/>
          </p:nvPr>
        </p:nvSpPr>
        <p:spPr>
          <a:xfrm>
            <a:off x="2061367" y="2339725"/>
            <a:ext cx="7776800" cy="15464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chemeClr val="dk1"/>
              </a:buClr>
              <a:buSzPts val="4400"/>
              <a:buFont typeface="Calibri"/>
              <a:buNone/>
              <a:defRPr b="1" sz="5867"/>
            </a:lvl1pPr>
            <a:lvl2pPr lvl="1">
              <a:spcBef>
                <a:spcPts val="0"/>
              </a:spcBef>
              <a:spcAft>
                <a:spcPts val="0"/>
              </a:spcAft>
              <a:buSzPts val="4400"/>
              <a:buNone/>
              <a:defRPr b="1" sz="5867"/>
            </a:lvl2pPr>
            <a:lvl3pPr lvl="2">
              <a:spcBef>
                <a:spcPts val="0"/>
              </a:spcBef>
              <a:spcAft>
                <a:spcPts val="0"/>
              </a:spcAft>
              <a:buSzPts val="4400"/>
              <a:buNone/>
              <a:defRPr b="1" sz="5867"/>
            </a:lvl3pPr>
            <a:lvl4pPr lvl="3">
              <a:spcBef>
                <a:spcPts val="0"/>
              </a:spcBef>
              <a:spcAft>
                <a:spcPts val="0"/>
              </a:spcAft>
              <a:buSzPts val="4400"/>
              <a:buNone/>
              <a:defRPr b="1" sz="5867"/>
            </a:lvl4pPr>
            <a:lvl5pPr lvl="4">
              <a:spcBef>
                <a:spcPts val="0"/>
              </a:spcBef>
              <a:spcAft>
                <a:spcPts val="0"/>
              </a:spcAft>
              <a:buSzPts val="4400"/>
              <a:buNone/>
              <a:defRPr b="1" sz="5867"/>
            </a:lvl5pPr>
            <a:lvl6pPr lvl="5">
              <a:spcBef>
                <a:spcPts val="0"/>
              </a:spcBef>
              <a:spcAft>
                <a:spcPts val="0"/>
              </a:spcAft>
              <a:buSzPts val="4400"/>
              <a:buNone/>
              <a:defRPr b="1" sz="5867"/>
            </a:lvl6pPr>
            <a:lvl7pPr lvl="6">
              <a:spcBef>
                <a:spcPts val="0"/>
              </a:spcBef>
              <a:spcAft>
                <a:spcPts val="0"/>
              </a:spcAft>
              <a:buSzPts val="4400"/>
              <a:buNone/>
              <a:defRPr b="1" sz="5867"/>
            </a:lvl7pPr>
            <a:lvl8pPr lvl="7">
              <a:spcBef>
                <a:spcPts val="0"/>
              </a:spcBef>
              <a:spcAft>
                <a:spcPts val="0"/>
              </a:spcAft>
              <a:buSzPts val="4400"/>
              <a:buNone/>
              <a:defRPr b="1" sz="5867"/>
            </a:lvl8pPr>
            <a:lvl9pPr lvl="8">
              <a:spcBef>
                <a:spcPts val="0"/>
              </a:spcBef>
              <a:spcAft>
                <a:spcPts val="0"/>
              </a:spcAft>
              <a:buSzPts val="4400"/>
              <a:buNone/>
              <a:defRPr b="1" sz="5867"/>
            </a:lvl9pPr>
          </a:lstStyle>
          <a:p/>
        </p:txBody>
      </p:sp>
      <p:sp>
        <p:nvSpPr>
          <p:cNvPr id="27" name="Google Shape;27;p40"/>
          <p:cNvSpPr txBox="1"/>
          <p:nvPr>
            <p:ph idx="1" type="subTitle"/>
          </p:nvPr>
        </p:nvSpPr>
        <p:spPr>
          <a:xfrm>
            <a:off x="2061367" y="4015348"/>
            <a:ext cx="7776800" cy="1046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accent3"/>
              </a:buClr>
              <a:buSzPts val="3000"/>
              <a:buNone/>
              <a:defRPr>
                <a:solidFill>
                  <a:schemeClr val="accent3"/>
                </a:solidFill>
              </a:defRPr>
            </a:lvl1pPr>
            <a:lvl2pPr lvl="1" algn="l">
              <a:lnSpc>
                <a:spcPct val="90000"/>
              </a:lnSpc>
              <a:spcBef>
                <a:spcPts val="0"/>
              </a:spcBef>
              <a:spcAft>
                <a:spcPts val="0"/>
              </a:spcAft>
              <a:buClr>
                <a:schemeClr val="accent3"/>
              </a:buClr>
              <a:buSzPts val="3000"/>
              <a:buNone/>
              <a:defRPr sz="4000">
                <a:solidFill>
                  <a:schemeClr val="accent3"/>
                </a:solidFill>
              </a:defRPr>
            </a:lvl2pPr>
            <a:lvl3pPr lvl="2" algn="l">
              <a:lnSpc>
                <a:spcPct val="90000"/>
              </a:lnSpc>
              <a:spcBef>
                <a:spcPts val="0"/>
              </a:spcBef>
              <a:spcAft>
                <a:spcPts val="0"/>
              </a:spcAft>
              <a:buClr>
                <a:schemeClr val="accent3"/>
              </a:buClr>
              <a:buSzPts val="3000"/>
              <a:buNone/>
              <a:defRPr sz="4000">
                <a:solidFill>
                  <a:schemeClr val="accent3"/>
                </a:solidFill>
              </a:defRPr>
            </a:lvl3pPr>
            <a:lvl4pPr lvl="3" algn="l">
              <a:lnSpc>
                <a:spcPct val="90000"/>
              </a:lnSpc>
              <a:spcBef>
                <a:spcPts val="0"/>
              </a:spcBef>
              <a:spcAft>
                <a:spcPts val="0"/>
              </a:spcAft>
              <a:buClr>
                <a:schemeClr val="accent3"/>
              </a:buClr>
              <a:buSzPts val="3000"/>
              <a:buNone/>
              <a:defRPr sz="4000">
                <a:solidFill>
                  <a:schemeClr val="accent3"/>
                </a:solidFill>
              </a:defRPr>
            </a:lvl4pPr>
            <a:lvl5pPr lvl="4" algn="l">
              <a:lnSpc>
                <a:spcPct val="90000"/>
              </a:lnSpc>
              <a:spcBef>
                <a:spcPts val="0"/>
              </a:spcBef>
              <a:spcAft>
                <a:spcPts val="0"/>
              </a:spcAft>
              <a:buClr>
                <a:schemeClr val="accent3"/>
              </a:buClr>
              <a:buSzPts val="3000"/>
              <a:buNone/>
              <a:defRPr sz="4000">
                <a:solidFill>
                  <a:schemeClr val="accent3"/>
                </a:solidFill>
              </a:defRPr>
            </a:lvl5pPr>
            <a:lvl6pPr lvl="5" algn="l">
              <a:lnSpc>
                <a:spcPct val="90000"/>
              </a:lnSpc>
              <a:spcBef>
                <a:spcPts val="0"/>
              </a:spcBef>
              <a:spcAft>
                <a:spcPts val="0"/>
              </a:spcAft>
              <a:buClr>
                <a:schemeClr val="accent3"/>
              </a:buClr>
              <a:buSzPts val="3000"/>
              <a:buNone/>
              <a:defRPr sz="4000">
                <a:solidFill>
                  <a:schemeClr val="accent3"/>
                </a:solidFill>
              </a:defRPr>
            </a:lvl6pPr>
            <a:lvl7pPr lvl="6" algn="l">
              <a:lnSpc>
                <a:spcPct val="90000"/>
              </a:lnSpc>
              <a:spcBef>
                <a:spcPts val="0"/>
              </a:spcBef>
              <a:spcAft>
                <a:spcPts val="0"/>
              </a:spcAft>
              <a:buClr>
                <a:schemeClr val="accent3"/>
              </a:buClr>
              <a:buSzPts val="3000"/>
              <a:buNone/>
              <a:defRPr sz="4000">
                <a:solidFill>
                  <a:schemeClr val="accent3"/>
                </a:solidFill>
              </a:defRPr>
            </a:lvl7pPr>
            <a:lvl8pPr lvl="7" algn="l">
              <a:lnSpc>
                <a:spcPct val="90000"/>
              </a:lnSpc>
              <a:spcBef>
                <a:spcPts val="0"/>
              </a:spcBef>
              <a:spcAft>
                <a:spcPts val="0"/>
              </a:spcAft>
              <a:buClr>
                <a:schemeClr val="accent3"/>
              </a:buClr>
              <a:buSzPts val="3000"/>
              <a:buNone/>
              <a:defRPr sz="4000">
                <a:solidFill>
                  <a:schemeClr val="accent3"/>
                </a:solidFill>
              </a:defRPr>
            </a:lvl8pPr>
            <a:lvl9pPr lvl="8" algn="l">
              <a:lnSpc>
                <a:spcPct val="90000"/>
              </a:lnSpc>
              <a:spcBef>
                <a:spcPts val="0"/>
              </a:spcBef>
              <a:spcAft>
                <a:spcPts val="0"/>
              </a:spcAft>
              <a:buClr>
                <a:schemeClr val="accent3"/>
              </a:buClr>
              <a:buSzPts val="3000"/>
              <a:buNone/>
              <a:defRPr sz="4000">
                <a:solidFill>
                  <a:schemeClr val="accent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4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24.png"/><Relationship Id="rId7" Type="http://schemas.openxmlformats.org/officeDocument/2006/relationships/image" Target="../media/image12.png"/><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10.png"/><Relationship Id="rId9"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
          <p:cNvPicPr preferRelativeResize="0"/>
          <p:nvPr/>
        </p:nvPicPr>
        <p:blipFill rotWithShape="1">
          <a:blip r:embed="rId3">
            <a:alphaModFix/>
          </a:blip>
          <a:srcRect b="2066" l="0" r="0" t="0"/>
          <a:stretch/>
        </p:blipFill>
        <p:spPr>
          <a:xfrm>
            <a:off x="-63300" y="0"/>
            <a:ext cx="12255300" cy="6857999"/>
          </a:xfrm>
          <a:prstGeom prst="rect">
            <a:avLst/>
          </a:prstGeom>
          <a:noFill/>
          <a:ln>
            <a:noFill/>
          </a:ln>
        </p:spPr>
      </p:pic>
      <p:sp>
        <p:nvSpPr>
          <p:cNvPr id="92" name="Google Shape;92;p1"/>
          <p:cNvSpPr/>
          <p:nvPr/>
        </p:nvSpPr>
        <p:spPr>
          <a:xfrm>
            <a:off x="-63300" y="-3675"/>
            <a:ext cx="5316793" cy="6865374"/>
          </a:xfrm>
          <a:custGeom>
            <a:rect b="b" l="l" r="r" t="t"/>
            <a:pathLst>
              <a:path extrusionOk="0" h="6882580" w="6076335">
                <a:moveTo>
                  <a:pt x="0" y="0"/>
                </a:moveTo>
                <a:lnTo>
                  <a:pt x="3952568" y="0"/>
                </a:lnTo>
                <a:lnTo>
                  <a:pt x="6076335" y="6882580"/>
                </a:lnTo>
                <a:lnTo>
                  <a:pt x="0" y="6882580"/>
                </a:lnTo>
                <a:lnTo>
                  <a:pt x="0" y="0"/>
                </a:lnTo>
                <a:close/>
              </a:path>
            </a:pathLst>
          </a:custGeom>
          <a:solidFill>
            <a:srgbClr val="FFFFFF">
              <a:alpha val="85630"/>
            </a:srgbClr>
          </a:solidFill>
          <a:ln cap="flat" cmpd="sng" w="9525">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chemeClr val="lt1"/>
              </a:solidFill>
              <a:latin typeface="Avenir"/>
              <a:ea typeface="Avenir"/>
              <a:cs typeface="Avenir"/>
              <a:sym typeface="Avenir"/>
            </a:endParaRPr>
          </a:p>
        </p:txBody>
      </p:sp>
      <p:sp>
        <p:nvSpPr>
          <p:cNvPr id="93" name="Google Shape;93;p1"/>
          <p:cNvSpPr txBox="1"/>
          <p:nvPr/>
        </p:nvSpPr>
        <p:spPr>
          <a:xfrm>
            <a:off x="57025" y="3117150"/>
            <a:ext cx="41991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000"/>
              <a:buFont typeface="Avenir"/>
              <a:buNone/>
            </a:pPr>
            <a:r>
              <a:rPr lang="en-US" sz="3000">
                <a:solidFill>
                  <a:schemeClr val="dk1"/>
                </a:solidFill>
                <a:latin typeface="Avenir"/>
                <a:ea typeface="Avenir"/>
                <a:cs typeface="Avenir"/>
                <a:sym typeface="Avenir"/>
              </a:rPr>
              <a:t>The Quest for Truth:</a:t>
            </a:r>
            <a:endParaRPr sz="3000">
              <a:solidFill>
                <a:schemeClr val="dk1"/>
              </a:solidFill>
              <a:latin typeface="Avenir"/>
              <a:ea typeface="Avenir"/>
              <a:cs typeface="Avenir"/>
              <a:sym typeface="Avenir"/>
            </a:endParaRPr>
          </a:p>
          <a:p>
            <a:pPr indent="0" lvl="0" marL="0" marR="0" rtl="0" algn="l">
              <a:spcBef>
                <a:spcPts val="0"/>
              </a:spcBef>
              <a:spcAft>
                <a:spcPts val="0"/>
              </a:spcAft>
              <a:buClr>
                <a:schemeClr val="lt1"/>
              </a:buClr>
              <a:buSzPts val="3000"/>
              <a:buFont typeface="Avenir"/>
              <a:buNone/>
            </a:pPr>
            <a:r>
              <a:rPr lang="en-US" sz="3000">
                <a:solidFill>
                  <a:schemeClr val="dk1"/>
                </a:solidFill>
                <a:latin typeface="Avenir"/>
                <a:ea typeface="Avenir"/>
                <a:cs typeface="Avenir"/>
                <a:sym typeface="Avenir"/>
              </a:rPr>
              <a:t>Detecting Artificially Generated Faces using CNNs</a:t>
            </a:r>
            <a:endParaRPr sz="3000">
              <a:solidFill>
                <a:schemeClr val="dk1"/>
              </a:solidFill>
              <a:latin typeface="Avenir"/>
              <a:ea typeface="Avenir"/>
              <a:cs typeface="Avenir"/>
              <a:sym typeface="Avenir"/>
            </a:endParaRPr>
          </a:p>
        </p:txBody>
      </p:sp>
      <p:sp>
        <p:nvSpPr>
          <p:cNvPr id="94" name="Google Shape;94;p1"/>
          <p:cNvSpPr txBox="1"/>
          <p:nvPr/>
        </p:nvSpPr>
        <p:spPr>
          <a:xfrm>
            <a:off x="109700" y="5408953"/>
            <a:ext cx="3032400" cy="92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600"/>
              <a:buFont typeface="Arial"/>
              <a:buNone/>
            </a:pPr>
            <a:r>
              <a:rPr lang="en-US" sz="1800">
                <a:solidFill>
                  <a:schemeClr val="dk1"/>
                </a:solidFill>
                <a:latin typeface="Avenir"/>
                <a:ea typeface="Avenir"/>
                <a:cs typeface="Avenir"/>
                <a:sym typeface="Avenir"/>
              </a:rPr>
              <a:t>Ryan Kawamura</a:t>
            </a:r>
            <a:endParaRPr sz="1800">
              <a:solidFill>
                <a:schemeClr val="dk1"/>
              </a:solidFill>
              <a:latin typeface="Avenir"/>
              <a:ea typeface="Avenir"/>
              <a:cs typeface="Avenir"/>
              <a:sym typeface="Avenir"/>
            </a:endParaRPr>
          </a:p>
          <a:p>
            <a:pPr indent="0" lvl="0" marL="0" marR="0" rtl="0" algn="l">
              <a:lnSpc>
                <a:spcPct val="100000"/>
              </a:lnSpc>
              <a:spcBef>
                <a:spcPts val="0"/>
              </a:spcBef>
              <a:spcAft>
                <a:spcPts val="0"/>
              </a:spcAft>
              <a:buClr>
                <a:schemeClr val="lt1"/>
              </a:buClr>
              <a:buSzPts val="1600"/>
              <a:buFont typeface="Arial"/>
              <a:buNone/>
            </a:pPr>
            <a:r>
              <a:rPr lang="en-US" sz="1800">
                <a:solidFill>
                  <a:schemeClr val="dk1"/>
                </a:solidFill>
                <a:latin typeface="Avenir"/>
                <a:ea typeface="Avenir"/>
                <a:cs typeface="Avenir"/>
                <a:sym typeface="Avenir"/>
              </a:rPr>
              <a:t>Alyssa Liu</a:t>
            </a:r>
            <a:endParaRPr sz="1800">
              <a:solidFill>
                <a:schemeClr val="dk1"/>
              </a:solidFill>
              <a:latin typeface="Avenir"/>
              <a:ea typeface="Avenir"/>
              <a:cs typeface="Avenir"/>
              <a:sym typeface="Avenir"/>
            </a:endParaRPr>
          </a:p>
          <a:p>
            <a:pPr indent="0" lvl="0" marL="0" marR="0" rtl="0" algn="l">
              <a:lnSpc>
                <a:spcPct val="100000"/>
              </a:lnSpc>
              <a:spcBef>
                <a:spcPts val="0"/>
              </a:spcBef>
              <a:spcAft>
                <a:spcPts val="0"/>
              </a:spcAft>
              <a:buClr>
                <a:schemeClr val="lt1"/>
              </a:buClr>
              <a:buSzPts val="1600"/>
              <a:buFont typeface="Arial"/>
              <a:buNone/>
            </a:pPr>
            <a:r>
              <a:rPr lang="en-US" sz="1800">
                <a:solidFill>
                  <a:schemeClr val="dk1"/>
                </a:solidFill>
                <a:latin typeface="Avenir"/>
                <a:ea typeface="Avenir"/>
                <a:cs typeface="Avenir"/>
                <a:sym typeface="Avenir"/>
              </a:rPr>
              <a:t>Sarah Sotoudeh</a:t>
            </a:r>
            <a:endParaRPr sz="1800">
              <a:solidFill>
                <a:schemeClr val="dk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2a16e18050a_2_22"/>
          <p:cNvPicPr preferRelativeResize="0"/>
          <p:nvPr/>
        </p:nvPicPr>
        <p:blipFill rotWithShape="1">
          <a:blip r:embed="rId3">
            <a:alphaModFix/>
          </a:blip>
          <a:srcRect b="1179" l="3847" r="4969" t="1335"/>
          <a:stretch/>
        </p:blipFill>
        <p:spPr>
          <a:xfrm>
            <a:off x="5774126" y="1368500"/>
            <a:ext cx="5898875" cy="4795350"/>
          </a:xfrm>
          <a:prstGeom prst="rect">
            <a:avLst/>
          </a:prstGeom>
          <a:noFill/>
          <a:ln cap="flat" cmpd="sng" w="28575">
            <a:solidFill>
              <a:srgbClr val="000000"/>
            </a:solidFill>
            <a:prstDash val="solid"/>
            <a:round/>
            <a:headEnd len="sm" w="sm" type="none"/>
            <a:tailEnd len="sm" w="sm" type="none"/>
          </a:ln>
        </p:spPr>
      </p:pic>
      <p:sp>
        <p:nvSpPr>
          <p:cNvPr id="184" name="Google Shape;184;g2a16e18050a_2_22"/>
          <p:cNvSpPr txBox="1"/>
          <p:nvPr/>
        </p:nvSpPr>
        <p:spPr>
          <a:xfrm>
            <a:off x="429768" y="820105"/>
            <a:ext cx="99000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500">
                <a:solidFill>
                  <a:srgbClr val="336699"/>
                </a:solidFill>
                <a:latin typeface="Avenir"/>
                <a:ea typeface="Avenir"/>
                <a:cs typeface="Avenir"/>
                <a:sym typeface="Avenir"/>
              </a:rPr>
              <a:t>Model Architecture</a:t>
            </a:r>
            <a:endParaRPr/>
          </a:p>
        </p:txBody>
      </p:sp>
      <p:sp>
        <p:nvSpPr>
          <p:cNvPr id="185" name="Google Shape;185;g2a16e18050a_2_22"/>
          <p:cNvSpPr txBox="1"/>
          <p:nvPr>
            <p:ph idx="1" type="body"/>
          </p:nvPr>
        </p:nvSpPr>
        <p:spPr>
          <a:xfrm>
            <a:off x="273250" y="1629125"/>
            <a:ext cx="5402400" cy="4795500"/>
          </a:xfrm>
          <a:prstGeom prst="rect">
            <a:avLst/>
          </a:prstGeom>
        </p:spPr>
        <p:txBody>
          <a:bodyPr anchorCtr="0" anchor="t" bIns="45700" lIns="91425" spcFirstLastPara="1" rIns="91425" wrap="square" tIns="45700">
            <a:normAutofit/>
          </a:bodyPr>
          <a:lstStyle/>
          <a:p>
            <a:pPr indent="-381000" lvl="0" marL="457200" rtl="0" algn="l">
              <a:spcBef>
                <a:spcPts val="1000"/>
              </a:spcBef>
              <a:spcAft>
                <a:spcPts val="0"/>
              </a:spcAft>
              <a:buSzPts val="2400"/>
              <a:buFont typeface="Avenir"/>
              <a:buChar char="•"/>
            </a:pPr>
            <a:r>
              <a:rPr lang="en-US" sz="2400">
                <a:latin typeface="Avenir"/>
                <a:ea typeface="Avenir"/>
                <a:cs typeface="Avenir"/>
                <a:sym typeface="Avenir"/>
              </a:rPr>
              <a:t>3 Convolutional Layers</a:t>
            </a:r>
            <a:endParaRPr sz="2400">
              <a:latin typeface="Avenir"/>
              <a:ea typeface="Avenir"/>
              <a:cs typeface="Avenir"/>
              <a:sym typeface="Avenir"/>
            </a:endParaRPr>
          </a:p>
          <a:p>
            <a:pPr indent="-355600" lvl="1" marL="914400" rtl="0" algn="l">
              <a:spcBef>
                <a:spcPts val="0"/>
              </a:spcBef>
              <a:spcAft>
                <a:spcPts val="0"/>
              </a:spcAft>
              <a:buSzPts val="2000"/>
              <a:buFont typeface="Avenir"/>
              <a:buChar char="•"/>
            </a:pPr>
            <a:r>
              <a:rPr lang="en-US" sz="2000">
                <a:latin typeface="Avenir"/>
                <a:ea typeface="Avenir"/>
                <a:cs typeface="Avenir"/>
                <a:sym typeface="Avenir"/>
              </a:rPr>
              <a:t>Window size: 3x3</a:t>
            </a:r>
            <a:endParaRPr sz="2000">
              <a:latin typeface="Avenir"/>
              <a:ea typeface="Avenir"/>
              <a:cs typeface="Avenir"/>
              <a:sym typeface="Avenir"/>
            </a:endParaRPr>
          </a:p>
          <a:p>
            <a:pPr indent="-355600" lvl="1" marL="914400" rtl="0" algn="l">
              <a:spcBef>
                <a:spcPts val="0"/>
              </a:spcBef>
              <a:spcAft>
                <a:spcPts val="0"/>
              </a:spcAft>
              <a:buSzPts val="2000"/>
              <a:buFont typeface="Avenir"/>
              <a:buChar char="•"/>
            </a:pPr>
            <a:r>
              <a:rPr lang="en-US" sz="2000">
                <a:latin typeface="Avenir"/>
                <a:ea typeface="Avenir"/>
                <a:cs typeface="Avenir"/>
                <a:sym typeface="Avenir"/>
              </a:rPr>
              <a:t>Stride: 1</a:t>
            </a:r>
            <a:endParaRPr sz="2000">
              <a:latin typeface="Avenir"/>
              <a:ea typeface="Avenir"/>
              <a:cs typeface="Avenir"/>
              <a:sym typeface="Avenir"/>
            </a:endParaRPr>
          </a:p>
          <a:p>
            <a:pPr indent="-355600" lvl="1" marL="914400" rtl="0" algn="l">
              <a:spcBef>
                <a:spcPts val="0"/>
              </a:spcBef>
              <a:spcAft>
                <a:spcPts val="0"/>
              </a:spcAft>
              <a:buSzPts val="2000"/>
              <a:buFont typeface="Avenir"/>
              <a:buChar char="•"/>
            </a:pPr>
            <a:r>
              <a:rPr lang="en-US" sz="2000">
                <a:latin typeface="Avenir"/>
                <a:ea typeface="Avenir"/>
                <a:cs typeface="Avenir"/>
                <a:sym typeface="Avenir"/>
              </a:rPr>
              <a:t>ReLu activation</a:t>
            </a:r>
            <a:endParaRPr sz="2000">
              <a:latin typeface="Avenir"/>
              <a:ea typeface="Avenir"/>
              <a:cs typeface="Avenir"/>
              <a:sym typeface="Avenir"/>
            </a:endParaRPr>
          </a:p>
          <a:p>
            <a:pPr indent="0" lvl="0" marL="0" rtl="0" algn="l">
              <a:spcBef>
                <a:spcPts val="1000"/>
              </a:spcBef>
              <a:spcAft>
                <a:spcPts val="0"/>
              </a:spcAft>
              <a:buNone/>
            </a:pPr>
            <a:r>
              <a:t/>
            </a:r>
            <a:endParaRPr sz="2000">
              <a:latin typeface="Avenir"/>
              <a:ea typeface="Avenir"/>
              <a:cs typeface="Avenir"/>
              <a:sym typeface="Avenir"/>
            </a:endParaRPr>
          </a:p>
          <a:p>
            <a:pPr indent="-374650" lvl="0" marL="457200" rtl="0" algn="l">
              <a:spcBef>
                <a:spcPts val="1000"/>
              </a:spcBef>
              <a:spcAft>
                <a:spcPts val="0"/>
              </a:spcAft>
              <a:buSzPts val="2300"/>
              <a:buFont typeface="Avenir"/>
              <a:buChar char="•"/>
            </a:pPr>
            <a:r>
              <a:rPr lang="en-US" sz="2300">
                <a:latin typeface="Avenir"/>
                <a:ea typeface="Avenir"/>
                <a:cs typeface="Avenir"/>
                <a:sym typeface="Avenir"/>
              </a:rPr>
              <a:t>3 Average Pooling Layers</a:t>
            </a:r>
            <a:endParaRPr sz="2300">
              <a:latin typeface="Avenir"/>
              <a:ea typeface="Avenir"/>
              <a:cs typeface="Avenir"/>
              <a:sym typeface="Avenir"/>
            </a:endParaRPr>
          </a:p>
          <a:p>
            <a:pPr indent="-355600" lvl="1" marL="914400" rtl="0" algn="l">
              <a:spcBef>
                <a:spcPts val="0"/>
              </a:spcBef>
              <a:spcAft>
                <a:spcPts val="0"/>
              </a:spcAft>
              <a:buSzPts val="2000"/>
              <a:buFont typeface="Avenir"/>
              <a:buChar char="•"/>
            </a:pPr>
            <a:r>
              <a:rPr lang="en-US" sz="2000">
                <a:latin typeface="Avenir"/>
                <a:ea typeface="Avenir"/>
                <a:cs typeface="Avenir"/>
                <a:sym typeface="Avenir"/>
              </a:rPr>
              <a:t>Window size: 2x2</a:t>
            </a:r>
            <a:endParaRPr sz="2000">
              <a:latin typeface="Avenir"/>
              <a:ea typeface="Avenir"/>
              <a:cs typeface="Avenir"/>
              <a:sym typeface="Avenir"/>
            </a:endParaRPr>
          </a:p>
          <a:p>
            <a:pPr indent="-355600" lvl="1" marL="914400" rtl="0" algn="l">
              <a:spcBef>
                <a:spcPts val="0"/>
              </a:spcBef>
              <a:spcAft>
                <a:spcPts val="0"/>
              </a:spcAft>
              <a:buSzPts val="2000"/>
              <a:buFont typeface="Avenir"/>
              <a:buChar char="•"/>
            </a:pPr>
            <a:r>
              <a:rPr lang="en-US" sz="2000">
                <a:latin typeface="Avenir"/>
                <a:ea typeface="Avenir"/>
                <a:cs typeface="Avenir"/>
                <a:sym typeface="Avenir"/>
              </a:rPr>
              <a:t>Stride: 2</a:t>
            </a:r>
            <a:endParaRPr sz="2000">
              <a:latin typeface="Avenir"/>
              <a:ea typeface="Avenir"/>
              <a:cs typeface="Avenir"/>
              <a:sym typeface="Avenir"/>
            </a:endParaRPr>
          </a:p>
          <a:p>
            <a:pPr indent="0" lvl="0" marL="0" rtl="0" algn="l">
              <a:spcBef>
                <a:spcPts val="1000"/>
              </a:spcBef>
              <a:spcAft>
                <a:spcPts val="0"/>
              </a:spcAft>
              <a:buNone/>
            </a:pPr>
            <a:r>
              <a:t/>
            </a:r>
            <a:endParaRPr sz="2000">
              <a:latin typeface="Avenir"/>
              <a:ea typeface="Avenir"/>
              <a:cs typeface="Avenir"/>
              <a:sym typeface="Avenir"/>
            </a:endParaRPr>
          </a:p>
          <a:p>
            <a:pPr indent="-381000" lvl="0" marL="457200" rtl="0" algn="l">
              <a:spcBef>
                <a:spcPts val="1000"/>
              </a:spcBef>
              <a:spcAft>
                <a:spcPts val="0"/>
              </a:spcAft>
              <a:buSzPts val="2400"/>
              <a:buFont typeface="Avenir"/>
              <a:buChar char="•"/>
            </a:pPr>
            <a:r>
              <a:rPr lang="en-US" sz="2400">
                <a:latin typeface="Avenir"/>
                <a:ea typeface="Avenir"/>
                <a:cs typeface="Avenir"/>
                <a:sym typeface="Avenir"/>
              </a:rPr>
              <a:t>2 Fully Connected Layers</a:t>
            </a:r>
            <a:endParaRPr sz="2400">
              <a:latin typeface="Avenir"/>
              <a:ea typeface="Avenir"/>
              <a:cs typeface="Avenir"/>
              <a:sym typeface="Avenir"/>
            </a:endParaRPr>
          </a:p>
          <a:p>
            <a:pPr indent="-355600" lvl="1" marL="914400" rtl="0" algn="l">
              <a:spcBef>
                <a:spcPts val="0"/>
              </a:spcBef>
              <a:spcAft>
                <a:spcPts val="0"/>
              </a:spcAft>
              <a:buSzPts val="2000"/>
              <a:buFont typeface="Avenir"/>
              <a:buChar char="•"/>
            </a:pPr>
            <a:r>
              <a:rPr lang="en-US" sz="2000">
                <a:latin typeface="Avenir"/>
                <a:ea typeface="Avenir"/>
                <a:cs typeface="Avenir"/>
                <a:sym typeface="Avenir"/>
              </a:rPr>
              <a:t>ReLu activation after the first</a:t>
            </a:r>
            <a:endParaRPr sz="2000">
              <a:latin typeface="Avenir"/>
              <a:ea typeface="Avenir"/>
              <a:cs typeface="Avenir"/>
              <a:sym typeface="Avenir"/>
            </a:endParaRPr>
          </a:p>
          <a:p>
            <a:pPr indent="-355600" lvl="1" marL="914400" rtl="0" algn="l">
              <a:spcBef>
                <a:spcPts val="0"/>
              </a:spcBef>
              <a:spcAft>
                <a:spcPts val="0"/>
              </a:spcAft>
              <a:buSzPts val="2000"/>
              <a:buFont typeface="Avenir"/>
              <a:buChar char="•"/>
            </a:pPr>
            <a:r>
              <a:rPr lang="en-US" sz="2000">
                <a:latin typeface="Avenir"/>
                <a:ea typeface="Avenir"/>
                <a:cs typeface="Avenir"/>
                <a:sym typeface="Avenir"/>
              </a:rPr>
              <a:t>Sigmoid activation after the second</a:t>
            </a:r>
            <a:endParaRPr sz="2000">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ctrTitle"/>
          </p:nvPr>
        </p:nvSpPr>
        <p:spPr>
          <a:xfrm>
            <a:off x="2061367" y="2339725"/>
            <a:ext cx="7776800"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336699"/>
              </a:buClr>
              <a:buSzPts val="4400"/>
              <a:buFont typeface="Avenir"/>
              <a:buNone/>
            </a:pPr>
            <a:r>
              <a:rPr b="0" lang="en-US">
                <a:solidFill>
                  <a:srgbClr val="336699"/>
                </a:solidFill>
                <a:latin typeface="Avenir"/>
                <a:ea typeface="Avenir"/>
                <a:cs typeface="Avenir"/>
                <a:sym typeface="Avenir"/>
              </a:rPr>
              <a:t>Model Decisions</a:t>
            </a:r>
            <a:endParaRPr b="0">
              <a:solidFill>
                <a:srgbClr val="336699"/>
              </a:solidFill>
              <a:latin typeface="Avenir"/>
              <a:ea typeface="Avenir"/>
              <a:cs typeface="Avenir"/>
              <a:sym typeface="Avenir"/>
            </a:endParaRPr>
          </a:p>
        </p:txBody>
      </p:sp>
      <p:sp>
        <p:nvSpPr>
          <p:cNvPr id="191" name="Google Shape;191;p19"/>
          <p:cNvSpPr txBox="1"/>
          <p:nvPr>
            <p:ph idx="4294967295" type="sldNum"/>
          </p:nvPr>
        </p:nvSpPr>
        <p:spPr>
          <a:xfrm>
            <a:off x="11205845" y="6333135"/>
            <a:ext cx="731600" cy="524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19"/>
          <p:cNvSpPr txBox="1"/>
          <p:nvPr>
            <p:ph idx="1" type="subTitle"/>
          </p:nvPr>
        </p:nvSpPr>
        <p:spPr>
          <a:xfrm>
            <a:off x="2061367" y="4015348"/>
            <a:ext cx="7776900" cy="10464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SzPts val="3000"/>
              <a:buNone/>
            </a:pPr>
            <a:r>
              <a:rPr lang="en-US">
                <a:solidFill>
                  <a:srgbClr val="1E273A"/>
                </a:solidFill>
                <a:latin typeface="Avenir"/>
                <a:ea typeface="Avenir"/>
                <a:cs typeface="Avenir"/>
                <a:sym typeface="Avenir"/>
              </a:rPr>
              <a:t>Tuning parameters and optimizing accuracy</a:t>
            </a:r>
            <a:endParaRPr>
              <a:solidFill>
                <a:srgbClr val="1E273A"/>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a2b3dcabd5_0_51"/>
          <p:cNvSpPr txBox="1"/>
          <p:nvPr/>
        </p:nvSpPr>
        <p:spPr>
          <a:xfrm>
            <a:off x="429768" y="820105"/>
            <a:ext cx="99000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500">
                <a:solidFill>
                  <a:srgbClr val="336699"/>
                </a:solidFill>
                <a:latin typeface="Avenir"/>
                <a:ea typeface="Avenir"/>
                <a:cs typeface="Avenir"/>
                <a:sym typeface="Avenir"/>
              </a:rPr>
              <a:t>Optimizers</a:t>
            </a:r>
            <a:endParaRPr/>
          </a:p>
        </p:txBody>
      </p:sp>
      <p:sp>
        <p:nvSpPr>
          <p:cNvPr id="199" name="Google Shape;199;g2a2b3dcabd5_0_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g2a2b3dcabd5_0_51"/>
          <p:cNvSpPr txBox="1"/>
          <p:nvPr/>
        </p:nvSpPr>
        <p:spPr>
          <a:xfrm>
            <a:off x="300225" y="1774600"/>
            <a:ext cx="20685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Stochastic Gradient Descent</a:t>
            </a:r>
            <a:endParaRPr sz="2400">
              <a:solidFill>
                <a:schemeClr val="dk1"/>
              </a:solidFill>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(SGD)</a:t>
            </a:r>
            <a:endParaRPr sz="2400">
              <a:solidFill>
                <a:schemeClr val="dk1"/>
              </a:solidFill>
              <a:latin typeface="Calibri"/>
              <a:ea typeface="Calibri"/>
              <a:cs typeface="Calibri"/>
              <a:sym typeface="Calibri"/>
            </a:endParaRPr>
          </a:p>
        </p:txBody>
      </p:sp>
      <p:sp>
        <p:nvSpPr>
          <p:cNvPr id="201" name="Google Shape;201;g2a2b3dcabd5_0_51"/>
          <p:cNvSpPr txBox="1"/>
          <p:nvPr/>
        </p:nvSpPr>
        <p:spPr>
          <a:xfrm>
            <a:off x="389025" y="4136450"/>
            <a:ext cx="18909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Averaged Stochastic Gradient Descent </a:t>
            </a:r>
            <a:endParaRPr sz="2400">
              <a:solidFill>
                <a:schemeClr val="dk1"/>
              </a:solidFill>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(ASGD)</a:t>
            </a:r>
            <a:endParaRPr sz="2400">
              <a:solidFill>
                <a:schemeClr val="dk1"/>
              </a:solidFill>
              <a:latin typeface="Calibri"/>
              <a:ea typeface="Calibri"/>
              <a:cs typeface="Calibri"/>
              <a:sym typeface="Calibri"/>
            </a:endParaRPr>
          </a:p>
        </p:txBody>
      </p:sp>
      <p:pic>
        <p:nvPicPr>
          <p:cNvPr id="202" name="Google Shape;202;g2a2b3dcabd5_0_51"/>
          <p:cNvPicPr preferRelativeResize="0"/>
          <p:nvPr/>
        </p:nvPicPr>
        <p:blipFill>
          <a:blip r:embed="rId3">
            <a:alphaModFix/>
          </a:blip>
          <a:stretch>
            <a:fillRect/>
          </a:stretch>
        </p:blipFill>
        <p:spPr>
          <a:xfrm>
            <a:off x="2658001" y="1479324"/>
            <a:ext cx="4154989" cy="2252850"/>
          </a:xfrm>
          <a:prstGeom prst="rect">
            <a:avLst/>
          </a:prstGeom>
          <a:noFill/>
          <a:ln cap="flat" cmpd="sng" w="28575">
            <a:solidFill>
              <a:srgbClr val="000000"/>
            </a:solidFill>
            <a:prstDash val="solid"/>
            <a:round/>
            <a:headEnd len="sm" w="sm" type="none"/>
            <a:tailEnd len="sm" w="sm" type="none"/>
          </a:ln>
        </p:spPr>
      </p:pic>
      <p:pic>
        <p:nvPicPr>
          <p:cNvPr id="203" name="Google Shape;203;g2a2b3dcabd5_0_51"/>
          <p:cNvPicPr preferRelativeResize="0"/>
          <p:nvPr/>
        </p:nvPicPr>
        <p:blipFill>
          <a:blip r:embed="rId4">
            <a:alphaModFix/>
          </a:blip>
          <a:stretch>
            <a:fillRect/>
          </a:stretch>
        </p:blipFill>
        <p:spPr>
          <a:xfrm>
            <a:off x="7102276" y="1493709"/>
            <a:ext cx="4155000" cy="2256366"/>
          </a:xfrm>
          <a:prstGeom prst="rect">
            <a:avLst/>
          </a:prstGeom>
          <a:noFill/>
          <a:ln cap="flat" cmpd="sng" w="28575">
            <a:solidFill>
              <a:srgbClr val="000000"/>
            </a:solidFill>
            <a:prstDash val="solid"/>
            <a:round/>
            <a:headEnd len="sm" w="sm" type="none"/>
            <a:tailEnd len="sm" w="sm" type="none"/>
          </a:ln>
        </p:spPr>
      </p:pic>
      <p:pic>
        <p:nvPicPr>
          <p:cNvPr id="204" name="Google Shape;204;g2a2b3dcabd5_0_51"/>
          <p:cNvPicPr preferRelativeResize="0"/>
          <p:nvPr/>
        </p:nvPicPr>
        <p:blipFill>
          <a:blip r:embed="rId5">
            <a:alphaModFix/>
          </a:blip>
          <a:stretch>
            <a:fillRect/>
          </a:stretch>
        </p:blipFill>
        <p:spPr>
          <a:xfrm>
            <a:off x="2630725" y="4020425"/>
            <a:ext cx="4155001" cy="2263950"/>
          </a:xfrm>
          <a:prstGeom prst="rect">
            <a:avLst/>
          </a:prstGeom>
          <a:noFill/>
          <a:ln cap="flat" cmpd="sng" w="28575">
            <a:solidFill>
              <a:srgbClr val="000000"/>
            </a:solidFill>
            <a:prstDash val="solid"/>
            <a:round/>
            <a:headEnd len="sm" w="sm" type="none"/>
            <a:tailEnd len="sm" w="sm" type="none"/>
          </a:ln>
        </p:spPr>
      </p:pic>
      <p:pic>
        <p:nvPicPr>
          <p:cNvPr id="205" name="Google Shape;205;g2a2b3dcabd5_0_51"/>
          <p:cNvPicPr preferRelativeResize="0"/>
          <p:nvPr/>
        </p:nvPicPr>
        <p:blipFill>
          <a:blip r:embed="rId6">
            <a:alphaModFix/>
          </a:blip>
          <a:stretch>
            <a:fillRect/>
          </a:stretch>
        </p:blipFill>
        <p:spPr>
          <a:xfrm>
            <a:off x="7102275" y="4007112"/>
            <a:ext cx="4155001" cy="2290575"/>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a2b3dcabd5_0_10"/>
          <p:cNvSpPr txBox="1"/>
          <p:nvPr/>
        </p:nvSpPr>
        <p:spPr>
          <a:xfrm>
            <a:off x="429768" y="820105"/>
            <a:ext cx="99000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500">
                <a:solidFill>
                  <a:srgbClr val="336699"/>
                </a:solidFill>
                <a:latin typeface="Avenir"/>
                <a:ea typeface="Avenir"/>
                <a:cs typeface="Avenir"/>
                <a:sym typeface="Avenir"/>
              </a:rPr>
              <a:t>Optimizers</a:t>
            </a:r>
            <a:endParaRPr/>
          </a:p>
        </p:txBody>
      </p:sp>
      <p:sp>
        <p:nvSpPr>
          <p:cNvPr id="212" name="Google Shape;212;g2a2b3dcabd5_0_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 name="Google Shape;213;g2a2b3dcabd5_0_10"/>
          <p:cNvSpPr txBox="1"/>
          <p:nvPr/>
        </p:nvSpPr>
        <p:spPr>
          <a:xfrm>
            <a:off x="458325" y="4528600"/>
            <a:ext cx="17523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Adaptive Moment Estimation</a:t>
            </a:r>
            <a:endParaRPr sz="2400">
              <a:solidFill>
                <a:schemeClr val="dk1"/>
              </a:solidFill>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(Adam)</a:t>
            </a:r>
            <a:endParaRPr sz="2400">
              <a:solidFill>
                <a:schemeClr val="dk1"/>
              </a:solidFill>
              <a:latin typeface="Calibri"/>
              <a:ea typeface="Calibri"/>
              <a:cs typeface="Calibri"/>
              <a:sym typeface="Calibri"/>
            </a:endParaRPr>
          </a:p>
        </p:txBody>
      </p:sp>
      <p:pic>
        <p:nvPicPr>
          <p:cNvPr id="214" name="Google Shape;214;g2a2b3dcabd5_0_10"/>
          <p:cNvPicPr preferRelativeResize="0"/>
          <p:nvPr/>
        </p:nvPicPr>
        <p:blipFill>
          <a:blip r:embed="rId3">
            <a:alphaModFix/>
          </a:blip>
          <a:stretch>
            <a:fillRect/>
          </a:stretch>
        </p:blipFill>
        <p:spPr>
          <a:xfrm>
            <a:off x="2658000" y="1463176"/>
            <a:ext cx="4151550" cy="2295327"/>
          </a:xfrm>
          <a:prstGeom prst="rect">
            <a:avLst/>
          </a:prstGeom>
          <a:noFill/>
          <a:ln cap="flat" cmpd="sng" w="28575">
            <a:solidFill>
              <a:srgbClr val="000000"/>
            </a:solidFill>
            <a:prstDash val="solid"/>
            <a:round/>
            <a:headEnd len="sm" w="sm" type="none"/>
            <a:tailEnd len="sm" w="sm" type="none"/>
          </a:ln>
        </p:spPr>
      </p:pic>
      <p:pic>
        <p:nvPicPr>
          <p:cNvPr id="215" name="Google Shape;215;g2a2b3dcabd5_0_10"/>
          <p:cNvPicPr preferRelativeResize="0"/>
          <p:nvPr/>
        </p:nvPicPr>
        <p:blipFill>
          <a:blip r:embed="rId4">
            <a:alphaModFix/>
          </a:blip>
          <a:stretch>
            <a:fillRect/>
          </a:stretch>
        </p:blipFill>
        <p:spPr>
          <a:xfrm>
            <a:off x="7098825" y="1479800"/>
            <a:ext cx="4151550" cy="2262075"/>
          </a:xfrm>
          <a:prstGeom prst="rect">
            <a:avLst/>
          </a:prstGeom>
          <a:noFill/>
          <a:ln cap="flat" cmpd="sng" w="28575">
            <a:solidFill>
              <a:srgbClr val="000000"/>
            </a:solidFill>
            <a:prstDash val="solid"/>
            <a:round/>
            <a:headEnd len="sm" w="sm" type="none"/>
            <a:tailEnd len="sm" w="sm" type="none"/>
          </a:ln>
        </p:spPr>
      </p:pic>
      <p:pic>
        <p:nvPicPr>
          <p:cNvPr id="216" name="Google Shape;216;g2a2b3dcabd5_0_10"/>
          <p:cNvPicPr preferRelativeResize="0"/>
          <p:nvPr/>
        </p:nvPicPr>
        <p:blipFill>
          <a:blip r:embed="rId5">
            <a:alphaModFix/>
          </a:blip>
          <a:stretch>
            <a:fillRect/>
          </a:stretch>
        </p:blipFill>
        <p:spPr>
          <a:xfrm>
            <a:off x="2658000" y="4057711"/>
            <a:ext cx="4151550" cy="2288664"/>
          </a:xfrm>
          <a:prstGeom prst="rect">
            <a:avLst/>
          </a:prstGeom>
          <a:noFill/>
          <a:ln cap="flat" cmpd="sng" w="28575">
            <a:solidFill>
              <a:srgbClr val="000000"/>
            </a:solidFill>
            <a:prstDash val="solid"/>
            <a:round/>
            <a:headEnd len="sm" w="sm" type="none"/>
            <a:tailEnd len="sm" w="sm" type="none"/>
          </a:ln>
        </p:spPr>
      </p:pic>
      <p:pic>
        <p:nvPicPr>
          <p:cNvPr id="217" name="Google Shape;217;g2a2b3dcabd5_0_10"/>
          <p:cNvPicPr preferRelativeResize="0"/>
          <p:nvPr/>
        </p:nvPicPr>
        <p:blipFill>
          <a:blip r:embed="rId6">
            <a:alphaModFix/>
          </a:blip>
          <a:stretch>
            <a:fillRect/>
          </a:stretch>
        </p:blipFill>
        <p:spPr>
          <a:xfrm>
            <a:off x="7098825" y="4047726"/>
            <a:ext cx="4151550" cy="2308620"/>
          </a:xfrm>
          <a:prstGeom prst="rect">
            <a:avLst/>
          </a:prstGeom>
          <a:noFill/>
          <a:ln cap="flat" cmpd="sng" w="28575">
            <a:solidFill>
              <a:srgbClr val="000000"/>
            </a:solidFill>
            <a:prstDash val="solid"/>
            <a:round/>
            <a:headEnd len="sm" w="sm" type="none"/>
            <a:tailEnd len="sm" w="sm" type="none"/>
          </a:ln>
        </p:spPr>
      </p:pic>
      <p:sp>
        <p:nvSpPr>
          <p:cNvPr id="218" name="Google Shape;218;g2a2b3dcabd5_0_10"/>
          <p:cNvSpPr txBox="1"/>
          <p:nvPr/>
        </p:nvSpPr>
        <p:spPr>
          <a:xfrm>
            <a:off x="300225" y="1829950"/>
            <a:ext cx="20685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Calibri"/>
                <a:ea typeface="Calibri"/>
                <a:cs typeface="Calibri"/>
                <a:sym typeface="Calibri"/>
              </a:rPr>
              <a:t>Root Mean Square Propagation</a:t>
            </a:r>
            <a:endParaRPr sz="2400">
              <a:solidFill>
                <a:schemeClr val="dk1"/>
              </a:solidFill>
              <a:latin typeface="Calibri"/>
              <a:ea typeface="Calibri"/>
              <a:cs typeface="Calibri"/>
              <a:sym typeface="Calibri"/>
            </a:endParaRPr>
          </a:p>
          <a:p>
            <a:pPr indent="0" lvl="0" marL="0" rtl="0" algn="ctr">
              <a:spcBef>
                <a:spcPts val="0"/>
              </a:spcBef>
              <a:spcAft>
                <a:spcPts val="0"/>
              </a:spcAft>
              <a:buNone/>
            </a:pPr>
            <a:r>
              <a:rPr lang="en-US" sz="2400">
                <a:solidFill>
                  <a:schemeClr val="dk1"/>
                </a:solidFill>
                <a:latin typeface="Calibri"/>
                <a:ea typeface="Calibri"/>
                <a:cs typeface="Calibri"/>
                <a:sym typeface="Calibri"/>
              </a:rPr>
              <a:t>(RMSprop)</a:t>
            </a:r>
            <a:endParaRPr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a16e18050a_0_9"/>
          <p:cNvSpPr txBox="1"/>
          <p:nvPr/>
        </p:nvSpPr>
        <p:spPr>
          <a:xfrm>
            <a:off x="429768" y="743905"/>
            <a:ext cx="99000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500">
                <a:solidFill>
                  <a:srgbClr val="336699"/>
                </a:solidFill>
                <a:latin typeface="Avenir"/>
                <a:ea typeface="Avenir"/>
                <a:cs typeface="Avenir"/>
                <a:sym typeface="Avenir"/>
              </a:rPr>
              <a:t>Pooling Type</a:t>
            </a:r>
            <a:endParaRPr/>
          </a:p>
        </p:txBody>
      </p:sp>
      <p:sp>
        <p:nvSpPr>
          <p:cNvPr id="225" name="Google Shape;225;g2a16e18050a_0_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6" name="Google Shape;226;g2a16e18050a_0_9"/>
          <p:cNvPicPr preferRelativeResize="0"/>
          <p:nvPr/>
        </p:nvPicPr>
        <p:blipFill>
          <a:blip r:embed="rId3">
            <a:alphaModFix/>
          </a:blip>
          <a:stretch>
            <a:fillRect/>
          </a:stretch>
        </p:blipFill>
        <p:spPr>
          <a:xfrm>
            <a:off x="429775" y="1700050"/>
            <a:ext cx="5259075" cy="2903474"/>
          </a:xfrm>
          <a:prstGeom prst="rect">
            <a:avLst/>
          </a:prstGeom>
          <a:noFill/>
          <a:ln cap="flat" cmpd="sng" w="28575">
            <a:solidFill>
              <a:srgbClr val="000000"/>
            </a:solidFill>
            <a:prstDash val="solid"/>
            <a:round/>
            <a:headEnd len="sm" w="sm" type="none"/>
            <a:tailEnd len="sm" w="sm" type="none"/>
          </a:ln>
        </p:spPr>
      </p:pic>
      <p:pic>
        <p:nvPicPr>
          <p:cNvPr descr="Fig. 9" id="227" name="Google Shape;227;g2a16e18050a_0_9"/>
          <p:cNvPicPr preferRelativeResize="0"/>
          <p:nvPr/>
        </p:nvPicPr>
        <p:blipFill rotWithShape="1">
          <a:blip r:embed="rId4">
            <a:alphaModFix/>
          </a:blip>
          <a:srcRect b="40462" l="0" r="0" t="0"/>
          <a:stretch/>
        </p:blipFill>
        <p:spPr>
          <a:xfrm>
            <a:off x="3466450" y="4735475"/>
            <a:ext cx="5210324" cy="1894673"/>
          </a:xfrm>
          <a:prstGeom prst="rect">
            <a:avLst/>
          </a:prstGeom>
          <a:noFill/>
          <a:ln>
            <a:noFill/>
          </a:ln>
        </p:spPr>
      </p:pic>
      <p:sp>
        <p:nvSpPr>
          <p:cNvPr id="228" name="Google Shape;228;g2a16e18050a_0_9"/>
          <p:cNvSpPr txBox="1"/>
          <p:nvPr/>
        </p:nvSpPr>
        <p:spPr>
          <a:xfrm>
            <a:off x="1559300" y="12086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Max Pooling</a:t>
            </a:r>
            <a:endParaRPr b="1" sz="2000" u="sng">
              <a:solidFill>
                <a:schemeClr val="dk1"/>
              </a:solidFill>
              <a:latin typeface="Avenir"/>
              <a:ea typeface="Avenir"/>
              <a:cs typeface="Avenir"/>
              <a:sym typeface="Avenir"/>
            </a:endParaRPr>
          </a:p>
        </p:txBody>
      </p:sp>
      <p:sp>
        <p:nvSpPr>
          <p:cNvPr id="229" name="Google Shape;229;g2a16e18050a_0_9"/>
          <p:cNvSpPr txBox="1"/>
          <p:nvPr/>
        </p:nvSpPr>
        <p:spPr>
          <a:xfrm>
            <a:off x="7518675" y="12086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Average </a:t>
            </a:r>
            <a:r>
              <a:rPr b="1" lang="en-US" sz="2000" u="sng">
                <a:solidFill>
                  <a:schemeClr val="dk1"/>
                </a:solidFill>
                <a:latin typeface="Avenir"/>
                <a:ea typeface="Avenir"/>
                <a:cs typeface="Avenir"/>
                <a:sym typeface="Avenir"/>
              </a:rPr>
              <a:t>Pooling</a:t>
            </a:r>
            <a:endParaRPr b="1" sz="2000" u="sng">
              <a:solidFill>
                <a:schemeClr val="dk1"/>
              </a:solidFill>
              <a:latin typeface="Avenir"/>
              <a:ea typeface="Avenir"/>
              <a:cs typeface="Avenir"/>
              <a:sym typeface="Avenir"/>
            </a:endParaRPr>
          </a:p>
        </p:txBody>
      </p:sp>
      <p:pic>
        <p:nvPicPr>
          <p:cNvPr descr="Fig. 9" id="230" name="Google Shape;230;g2a16e18050a_0_9"/>
          <p:cNvPicPr preferRelativeResize="0"/>
          <p:nvPr/>
        </p:nvPicPr>
        <p:blipFill rotWithShape="1">
          <a:blip r:embed="rId4">
            <a:alphaModFix/>
          </a:blip>
          <a:srcRect b="57068" l="0" r="68386" t="9391"/>
          <a:stretch/>
        </p:blipFill>
        <p:spPr>
          <a:xfrm>
            <a:off x="7350025" y="5011275"/>
            <a:ext cx="1662600" cy="1077324"/>
          </a:xfrm>
          <a:prstGeom prst="rect">
            <a:avLst/>
          </a:prstGeom>
          <a:noFill/>
          <a:ln>
            <a:noFill/>
          </a:ln>
        </p:spPr>
      </p:pic>
      <p:pic>
        <p:nvPicPr>
          <p:cNvPr descr="Fig. 9" id="231" name="Google Shape;231;g2a16e18050a_0_9"/>
          <p:cNvPicPr preferRelativeResize="0"/>
          <p:nvPr/>
        </p:nvPicPr>
        <p:blipFill rotWithShape="1">
          <a:blip r:embed="rId4">
            <a:alphaModFix/>
          </a:blip>
          <a:srcRect b="40465" l="71834" r="-4846" t="8978"/>
          <a:stretch/>
        </p:blipFill>
        <p:spPr>
          <a:xfrm>
            <a:off x="3282525" y="5011275"/>
            <a:ext cx="1736175" cy="1623925"/>
          </a:xfrm>
          <a:prstGeom prst="rect">
            <a:avLst/>
          </a:prstGeom>
          <a:noFill/>
          <a:ln>
            <a:noFill/>
          </a:ln>
        </p:spPr>
      </p:pic>
      <p:pic>
        <p:nvPicPr>
          <p:cNvPr descr="Fig. 9" id="232" name="Google Shape;232;g2a16e18050a_0_9"/>
          <p:cNvPicPr preferRelativeResize="0"/>
          <p:nvPr/>
        </p:nvPicPr>
        <p:blipFill rotWithShape="1">
          <a:blip r:embed="rId4">
            <a:alphaModFix/>
          </a:blip>
          <a:srcRect b="40465" l="71834" r="12551" t="42461"/>
          <a:stretch/>
        </p:blipFill>
        <p:spPr>
          <a:xfrm>
            <a:off x="4778100" y="5761250"/>
            <a:ext cx="490201" cy="327350"/>
          </a:xfrm>
          <a:prstGeom prst="rect">
            <a:avLst/>
          </a:prstGeom>
          <a:noFill/>
          <a:ln>
            <a:noFill/>
          </a:ln>
        </p:spPr>
      </p:pic>
      <p:pic>
        <p:nvPicPr>
          <p:cNvPr id="233" name="Google Shape;233;g2a16e18050a_0_9"/>
          <p:cNvPicPr preferRelativeResize="0"/>
          <p:nvPr/>
        </p:nvPicPr>
        <p:blipFill>
          <a:blip r:embed="rId5">
            <a:alphaModFix/>
          </a:blip>
          <a:stretch>
            <a:fillRect/>
          </a:stretch>
        </p:blipFill>
        <p:spPr>
          <a:xfrm>
            <a:off x="6336306" y="1700044"/>
            <a:ext cx="5017493" cy="2903476"/>
          </a:xfrm>
          <a:prstGeom prst="rect">
            <a:avLst/>
          </a:prstGeom>
          <a:noFill/>
          <a:ln cap="flat" cmpd="sng" w="19050">
            <a:solidFill>
              <a:srgbClr val="000000"/>
            </a:solidFill>
            <a:prstDash val="solid"/>
            <a:round/>
            <a:headEnd len="sm" w="sm" type="none"/>
            <a:tailEnd len="sm" w="sm" type="none"/>
          </a:ln>
        </p:spPr>
      </p:pic>
      <p:pic>
        <p:nvPicPr>
          <p:cNvPr id="234" name="Google Shape;234;g2a16e18050a_0_9"/>
          <p:cNvPicPr preferRelativeResize="0"/>
          <p:nvPr/>
        </p:nvPicPr>
        <p:blipFill>
          <a:blip r:embed="rId6">
            <a:alphaModFix/>
          </a:blip>
          <a:stretch>
            <a:fillRect/>
          </a:stretch>
        </p:blipFill>
        <p:spPr>
          <a:xfrm>
            <a:off x="3686500" y="1700050"/>
            <a:ext cx="800100" cy="15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a16e18050a_0_2"/>
          <p:cNvSpPr txBox="1"/>
          <p:nvPr/>
        </p:nvSpPr>
        <p:spPr>
          <a:xfrm>
            <a:off x="429776" y="439100"/>
            <a:ext cx="109239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500">
                <a:solidFill>
                  <a:srgbClr val="336699"/>
                </a:solidFill>
                <a:latin typeface="Avenir"/>
                <a:ea typeface="Avenir"/>
                <a:cs typeface="Avenir"/>
                <a:sym typeface="Avenir"/>
              </a:rPr>
              <a:t>Batch Size: The number of images processed for each </a:t>
            </a:r>
            <a:r>
              <a:rPr lang="en-US" sz="2500">
                <a:solidFill>
                  <a:srgbClr val="336699"/>
                </a:solidFill>
                <a:latin typeface="Avenir"/>
                <a:ea typeface="Avenir"/>
                <a:cs typeface="Avenir"/>
                <a:sym typeface="Avenir"/>
              </a:rPr>
              <a:t>iteration</a:t>
            </a:r>
            <a:r>
              <a:rPr lang="en-US" sz="2500">
                <a:solidFill>
                  <a:srgbClr val="336699"/>
                </a:solidFill>
                <a:latin typeface="Avenir"/>
                <a:ea typeface="Avenir"/>
                <a:cs typeface="Avenir"/>
                <a:sym typeface="Avenir"/>
              </a:rPr>
              <a:t> of training (forwards + backwards pass)</a:t>
            </a:r>
            <a:endParaRPr/>
          </a:p>
        </p:txBody>
      </p:sp>
      <p:sp>
        <p:nvSpPr>
          <p:cNvPr id="241" name="Google Shape;241;g2a16e18050a_0_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2" name="Google Shape;242;g2a16e18050a_0_2"/>
          <p:cNvPicPr preferRelativeResize="0"/>
          <p:nvPr/>
        </p:nvPicPr>
        <p:blipFill>
          <a:blip r:embed="rId3">
            <a:alphaModFix/>
          </a:blip>
          <a:stretch>
            <a:fillRect/>
          </a:stretch>
        </p:blipFill>
        <p:spPr>
          <a:xfrm>
            <a:off x="242125" y="1756425"/>
            <a:ext cx="3754874" cy="2248433"/>
          </a:xfrm>
          <a:prstGeom prst="rect">
            <a:avLst/>
          </a:prstGeom>
          <a:noFill/>
          <a:ln cap="flat" cmpd="sng" w="28575">
            <a:solidFill>
              <a:srgbClr val="000000"/>
            </a:solidFill>
            <a:prstDash val="solid"/>
            <a:round/>
            <a:headEnd len="sm" w="sm" type="none"/>
            <a:tailEnd len="sm" w="sm" type="none"/>
          </a:ln>
        </p:spPr>
      </p:pic>
      <p:pic>
        <p:nvPicPr>
          <p:cNvPr id="243" name="Google Shape;243;g2a16e18050a_0_2"/>
          <p:cNvPicPr preferRelativeResize="0"/>
          <p:nvPr/>
        </p:nvPicPr>
        <p:blipFill>
          <a:blip r:embed="rId4">
            <a:alphaModFix/>
          </a:blip>
          <a:stretch>
            <a:fillRect/>
          </a:stretch>
        </p:blipFill>
        <p:spPr>
          <a:xfrm>
            <a:off x="242127" y="4227447"/>
            <a:ext cx="3754869" cy="2163228"/>
          </a:xfrm>
          <a:prstGeom prst="rect">
            <a:avLst/>
          </a:prstGeom>
          <a:noFill/>
          <a:ln cap="flat" cmpd="sng" w="28575">
            <a:solidFill>
              <a:srgbClr val="000000"/>
            </a:solidFill>
            <a:prstDash val="solid"/>
            <a:round/>
            <a:headEnd len="sm" w="sm" type="none"/>
            <a:tailEnd len="sm" w="sm" type="none"/>
          </a:ln>
        </p:spPr>
      </p:pic>
      <p:pic>
        <p:nvPicPr>
          <p:cNvPr id="244" name="Google Shape;244;g2a16e18050a_0_2"/>
          <p:cNvPicPr preferRelativeResize="0"/>
          <p:nvPr/>
        </p:nvPicPr>
        <p:blipFill>
          <a:blip r:embed="rId5">
            <a:alphaModFix/>
          </a:blip>
          <a:stretch>
            <a:fillRect/>
          </a:stretch>
        </p:blipFill>
        <p:spPr>
          <a:xfrm>
            <a:off x="4238223" y="1756425"/>
            <a:ext cx="3836787" cy="2291351"/>
          </a:xfrm>
          <a:prstGeom prst="rect">
            <a:avLst/>
          </a:prstGeom>
          <a:noFill/>
          <a:ln cap="flat" cmpd="sng" w="28575">
            <a:solidFill>
              <a:srgbClr val="000000"/>
            </a:solidFill>
            <a:prstDash val="solid"/>
            <a:round/>
            <a:headEnd len="sm" w="sm" type="none"/>
            <a:tailEnd len="sm" w="sm" type="none"/>
          </a:ln>
        </p:spPr>
      </p:pic>
      <p:pic>
        <p:nvPicPr>
          <p:cNvPr id="245" name="Google Shape;245;g2a16e18050a_0_2"/>
          <p:cNvPicPr preferRelativeResize="0"/>
          <p:nvPr/>
        </p:nvPicPr>
        <p:blipFill>
          <a:blip r:embed="rId6">
            <a:alphaModFix/>
          </a:blip>
          <a:stretch>
            <a:fillRect/>
          </a:stretch>
        </p:blipFill>
        <p:spPr>
          <a:xfrm>
            <a:off x="4238225" y="4206538"/>
            <a:ext cx="3836774" cy="2184137"/>
          </a:xfrm>
          <a:prstGeom prst="rect">
            <a:avLst/>
          </a:prstGeom>
          <a:noFill/>
          <a:ln cap="flat" cmpd="sng" w="28575">
            <a:solidFill>
              <a:srgbClr val="000000"/>
            </a:solidFill>
            <a:prstDash val="solid"/>
            <a:round/>
            <a:headEnd len="sm" w="sm" type="none"/>
            <a:tailEnd len="sm" w="sm" type="none"/>
          </a:ln>
        </p:spPr>
      </p:pic>
      <p:pic>
        <p:nvPicPr>
          <p:cNvPr id="246" name="Google Shape;246;g2a16e18050a_0_2"/>
          <p:cNvPicPr preferRelativeResize="0"/>
          <p:nvPr/>
        </p:nvPicPr>
        <p:blipFill>
          <a:blip r:embed="rId7">
            <a:alphaModFix/>
          </a:blip>
          <a:stretch>
            <a:fillRect/>
          </a:stretch>
        </p:blipFill>
        <p:spPr>
          <a:xfrm>
            <a:off x="8251600" y="1756425"/>
            <a:ext cx="3754876" cy="2242463"/>
          </a:xfrm>
          <a:prstGeom prst="rect">
            <a:avLst/>
          </a:prstGeom>
          <a:noFill/>
          <a:ln cap="flat" cmpd="sng" w="28575">
            <a:solidFill>
              <a:srgbClr val="000000"/>
            </a:solidFill>
            <a:prstDash val="solid"/>
            <a:round/>
            <a:headEnd len="sm" w="sm" type="none"/>
            <a:tailEnd len="sm" w="sm" type="none"/>
          </a:ln>
        </p:spPr>
      </p:pic>
      <p:pic>
        <p:nvPicPr>
          <p:cNvPr id="247" name="Google Shape;247;g2a16e18050a_0_2"/>
          <p:cNvPicPr preferRelativeResize="0"/>
          <p:nvPr/>
        </p:nvPicPr>
        <p:blipFill>
          <a:blip r:embed="rId8">
            <a:alphaModFix/>
          </a:blip>
          <a:stretch>
            <a:fillRect/>
          </a:stretch>
        </p:blipFill>
        <p:spPr>
          <a:xfrm>
            <a:off x="8210650" y="4226836"/>
            <a:ext cx="3836775" cy="2163839"/>
          </a:xfrm>
          <a:prstGeom prst="rect">
            <a:avLst/>
          </a:prstGeom>
          <a:noFill/>
          <a:ln cap="flat" cmpd="sng" w="28575">
            <a:solidFill>
              <a:srgbClr val="000000"/>
            </a:solidFill>
            <a:prstDash val="solid"/>
            <a:round/>
            <a:headEnd len="sm" w="sm" type="none"/>
            <a:tailEnd len="sm" w="sm" type="none"/>
          </a:ln>
        </p:spPr>
      </p:pic>
      <p:sp>
        <p:nvSpPr>
          <p:cNvPr id="248" name="Google Shape;248;g2a16e18050a_0_2"/>
          <p:cNvSpPr txBox="1"/>
          <p:nvPr/>
        </p:nvSpPr>
        <p:spPr>
          <a:xfrm>
            <a:off x="731013" y="12638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Batch Size 16</a:t>
            </a:r>
            <a:endParaRPr b="1" sz="2000" u="sng">
              <a:solidFill>
                <a:schemeClr val="dk1"/>
              </a:solidFill>
              <a:latin typeface="Avenir"/>
              <a:ea typeface="Avenir"/>
              <a:cs typeface="Avenir"/>
              <a:sym typeface="Avenir"/>
            </a:endParaRPr>
          </a:p>
        </p:txBody>
      </p:sp>
      <p:sp>
        <p:nvSpPr>
          <p:cNvPr id="249" name="Google Shape;249;g2a16e18050a_0_2"/>
          <p:cNvSpPr txBox="1"/>
          <p:nvPr/>
        </p:nvSpPr>
        <p:spPr>
          <a:xfrm>
            <a:off x="4656613" y="12638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Batch Size 64</a:t>
            </a:r>
            <a:endParaRPr b="1" sz="2000" u="sng">
              <a:solidFill>
                <a:schemeClr val="dk1"/>
              </a:solidFill>
              <a:latin typeface="Avenir"/>
              <a:ea typeface="Avenir"/>
              <a:cs typeface="Avenir"/>
              <a:sym typeface="Avenir"/>
            </a:endParaRPr>
          </a:p>
        </p:txBody>
      </p:sp>
      <p:sp>
        <p:nvSpPr>
          <p:cNvPr id="250" name="Google Shape;250;g2a16e18050a_0_2"/>
          <p:cNvSpPr txBox="1"/>
          <p:nvPr/>
        </p:nvSpPr>
        <p:spPr>
          <a:xfrm>
            <a:off x="8629025" y="12638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Batch Size 32</a:t>
            </a:r>
            <a:endParaRPr b="1" sz="2000" u="sng">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a16e18050a_0_21"/>
          <p:cNvSpPr txBox="1"/>
          <p:nvPr/>
        </p:nvSpPr>
        <p:spPr>
          <a:xfrm>
            <a:off x="429768" y="633930"/>
            <a:ext cx="99000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500">
                <a:solidFill>
                  <a:srgbClr val="336699"/>
                </a:solidFill>
                <a:latin typeface="Avenir"/>
                <a:ea typeface="Avenir"/>
                <a:cs typeface="Avenir"/>
                <a:sym typeface="Avenir"/>
              </a:rPr>
              <a:t>Learning Rate Schedulers: minimal decreases in loss lead to stagnant accuracy</a:t>
            </a:r>
            <a:endParaRPr/>
          </a:p>
        </p:txBody>
      </p:sp>
      <p:sp>
        <p:nvSpPr>
          <p:cNvPr id="257" name="Google Shape;257;g2a16e18050a_0_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8" name="Google Shape;258;g2a16e18050a_0_21"/>
          <p:cNvPicPr preferRelativeResize="0"/>
          <p:nvPr/>
        </p:nvPicPr>
        <p:blipFill>
          <a:blip r:embed="rId4">
            <a:alphaModFix/>
          </a:blip>
          <a:stretch>
            <a:fillRect/>
          </a:stretch>
        </p:blipFill>
        <p:spPr>
          <a:xfrm>
            <a:off x="587569" y="2042825"/>
            <a:ext cx="3155075" cy="1715703"/>
          </a:xfrm>
          <a:prstGeom prst="rect">
            <a:avLst/>
          </a:prstGeom>
          <a:noFill/>
          <a:ln cap="flat" cmpd="sng" w="19050">
            <a:solidFill>
              <a:schemeClr val="dk2"/>
            </a:solidFill>
            <a:prstDash val="solid"/>
            <a:round/>
            <a:headEnd len="sm" w="sm" type="none"/>
            <a:tailEnd len="sm" w="sm" type="none"/>
          </a:ln>
        </p:spPr>
      </p:pic>
      <p:pic>
        <p:nvPicPr>
          <p:cNvPr id="259" name="Google Shape;259;g2a16e18050a_0_21"/>
          <p:cNvPicPr preferRelativeResize="0"/>
          <p:nvPr/>
        </p:nvPicPr>
        <p:blipFill>
          <a:blip r:embed="rId5">
            <a:alphaModFix/>
          </a:blip>
          <a:stretch>
            <a:fillRect/>
          </a:stretch>
        </p:blipFill>
        <p:spPr>
          <a:xfrm>
            <a:off x="534400" y="4056869"/>
            <a:ext cx="3261412" cy="1808800"/>
          </a:xfrm>
          <a:prstGeom prst="rect">
            <a:avLst/>
          </a:prstGeom>
          <a:noFill/>
          <a:ln cap="flat" cmpd="sng" w="19050">
            <a:solidFill>
              <a:schemeClr val="dk2"/>
            </a:solidFill>
            <a:prstDash val="solid"/>
            <a:round/>
            <a:headEnd len="sm" w="sm" type="none"/>
            <a:tailEnd len="sm" w="sm" type="none"/>
          </a:ln>
        </p:spPr>
      </p:pic>
      <p:sp>
        <p:nvSpPr>
          <p:cNvPr id="260" name="Google Shape;260;g2a16e18050a_0_21"/>
          <p:cNvSpPr txBox="1"/>
          <p:nvPr/>
        </p:nvSpPr>
        <p:spPr>
          <a:xfrm>
            <a:off x="825606" y="1536188"/>
            <a:ext cx="2679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ReduceLRonPlataeu</a:t>
            </a:r>
            <a:endParaRPr b="1" sz="2000" u="sng">
              <a:solidFill>
                <a:schemeClr val="dk1"/>
              </a:solidFill>
              <a:latin typeface="Avenir"/>
              <a:ea typeface="Avenir"/>
              <a:cs typeface="Avenir"/>
              <a:sym typeface="Avenir"/>
            </a:endParaRPr>
          </a:p>
        </p:txBody>
      </p:sp>
      <p:sp>
        <p:nvSpPr>
          <p:cNvPr id="261" name="Google Shape;261;g2a16e18050a_0_21"/>
          <p:cNvSpPr txBox="1"/>
          <p:nvPr/>
        </p:nvSpPr>
        <p:spPr>
          <a:xfrm>
            <a:off x="4598850" y="1536188"/>
            <a:ext cx="2679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Exponential Decay</a:t>
            </a:r>
            <a:endParaRPr b="1" sz="2000" u="sng">
              <a:solidFill>
                <a:schemeClr val="dk1"/>
              </a:solidFill>
              <a:latin typeface="Avenir"/>
              <a:ea typeface="Avenir"/>
              <a:cs typeface="Avenir"/>
              <a:sym typeface="Avenir"/>
            </a:endParaRPr>
          </a:p>
        </p:txBody>
      </p:sp>
      <p:sp>
        <p:nvSpPr>
          <p:cNvPr id="262" name="Google Shape;262;g2a16e18050a_0_21"/>
          <p:cNvSpPr txBox="1"/>
          <p:nvPr/>
        </p:nvSpPr>
        <p:spPr>
          <a:xfrm>
            <a:off x="8394614" y="1536188"/>
            <a:ext cx="2679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Learning Rate 0.001 </a:t>
            </a:r>
            <a:endParaRPr b="1" sz="2000" u="sng">
              <a:solidFill>
                <a:schemeClr val="dk1"/>
              </a:solidFill>
              <a:latin typeface="Avenir"/>
              <a:ea typeface="Avenir"/>
              <a:cs typeface="Avenir"/>
              <a:sym typeface="Avenir"/>
            </a:endParaRPr>
          </a:p>
        </p:txBody>
      </p:sp>
      <p:pic>
        <p:nvPicPr>
          <p:cNvPr id="263" name="Google Shape;263;g2a16e18050a_0_21"/>
          <p:cNvPicPr preferRelativeResize="0"/>
          <p:nvPr/>
        </p:nvPicPr>
        <p:blipFill>
          <a:blip r:embed="rId6">
            <a:alphaModFix/>
          </a:blip>
          <a:stretch>
            <a:fillRect/>
          </a:stretch>
        </p:blipFill>
        <p:spPr>
          <a:xfrm>
            <a:off x="8156577" y="2042825"/>
            <a:ext cx="3155074" cy="1825721"/>
          </a:xfrm>
          <a:prstGeom prst="rect">
            <a:avLst/>
          </a:prstGeom>
          <a:noFill/>
          <a:ln cap="flat" cmpd="sng" w="19050">
            <a:solidFill>
              <a:srgbClr val="000000"/>
            </a:solidFill>
            <a:prstDash val="solid"/>
            <a:round/>
            <a:headEnd len="sm" w="sm" type="none"/>
            <a:tailEnd len="sm" w="sm" type="none"/>
          </a:ln>
        </p:spPr>
      </p:pic>
      <p:pic>
        <p:nvPicPr>
          <p:cNvPr id="264" name="Google Shape;264;g2a16e18050a_0_21"/>
          <p:cNvPicPr preferRelativeResize="0"/>
          <p:nvPr/>
        </p:nvPicPr>
        <p:blipFill>
          <a:blip r:embed="rId7">
            <a:alphaModFix/>
          </a:blip>
          <a:stretch>
            <a:fillRect/>
          </a:stretch>
        </p:blipFill>
        <p:spPr>
          <a:xfrm>
            <a:off x="8141815" y="4039943"/>
            <a:ext cx="3184597" cy="1825726"/>
          </a:xfrm>
          <a:prstGeom prst="rect">
            <a:avLst/>
          </a:prstGeom>
          <a:noFill/>
          <a:ln cap="flat" cmpd="sng" w="19050">
            <a:solidFill>
              <a:srgbClr val="000000"/>
            </a:solidFill>
            <a:prstDash val="solid"/>
            <a:round/>
            <a:headEnd len="sm" w="sm" type="none"/>
            <a:tailEnd len="sm" w="sm" type="none"/>
          </a:ln>
        </p:spPr>
      </p:pic>
      <p:pic>
        <p:nvPicPr>
          <p:cNvPr id="265" name="Google Shape;265;g2a16e18050a_0_21"/>
          <p:cNvPicPr preferRelativeResize="0"/>
          <p:nvPr/>
        </p:nvPicPr>
        <p:blipFill>
          <a:blip r:embed="rId8">
            <a:alphaModFix/>
          </a:blip>
          <a:stretch>
            <a:fillRect/>
          </a:stretch>
        </p:blipFill>
        <p:spPr>
          <a:xfrm>
            <a:off x="4260418" y="2042825"/>
            <a:ext cx="3355864" cy="1808800"/>
          </a:xfrm>
          <a:prstGeom prst="rect">
            <a:avLst/>
          </a:prstGeom>
          <a:noFill/>
          <a:ln cap="flat" cmpd="sng" w="19050">
            <a:solidFill>
              <a:schemeClr val="dk2"/>
            </a:solidFill>
            <a:prstDash val="solid"/>
            <a:round/>
            <a:headEnd len="sm" w="sm" type="none"/>
            <a:tailEnd len="sm" w="sm" type="none"/>
          </a:ln>
        </p:spPr>
      </p:pic>
      <p:pic>
        <p:nvPicPr>
          <p:cNvPr id="266" name="Google Shape;266;g2a16e18050a_0_21"/>
          <p:cNvPicPr preferRelativeResize="0"/>
          <p:nvPr/>
        </p:nvPicPr>
        <p:blipFill>
          <a:blip r:embed="rId9">
            <a:alphaModFix/>
          </a:blip>
          <a:stretch>
            <a:fillRect/>
          </a:stretch>
        </p:blipFill>
        <p:spPr>
          <a:xfrm>
            <a:off x="4234750" y="4010050"/>
            <a:ext cx="3407200" cy="1855619"/>
          </a:xfrm>
          <a:prstGeom prst="rect">
            <a:avLst/>
          </a:prstGeom>
          <a:noFill/>
          <a:ln cap="flat" cmpd="sng" w="19050">
            <a:solidFill>
              <a:schemeClr val="dk2"/>
            </a:solidFill>
            <a:prstDash val="solid"/>
            <a:round/>
            <a:headEnd len="sm" w="sm" type="none"/>
            <a:tailEnd len="sm" w="sm" type="none"/>
          </a:ln>
        </p:spPr>
      </p:pic>
      <p:sp>
        <p:nvSpPr>
          <p:cNvPr id="267" name="Google Shape;267;g2a16e18050a_0_21"/>
          <p:cNvSpPr txBox="1"/>
          <p:nvPr/>
        </p:nvSpPr>
        <p:spPr>
          <a:xfrm>
            <a:off x="629100" y="5912000"/>
            <a:ext cx="3184500" cy="6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Avenir"/>
                <a:ea typeface="Avenir"/>
                <a:cs typeface="Avenir"/>
                <a:sym typeface="Avenir"/>
              </a:rPr>
              <a:t>Stops updating LR when loss stops improving</a:t>
            </a:r>
            <a:endParaRPr sz="1700">
              <a:solidFill>
                <a:schemeClr val="dk1"/>
              </a:solidFill>
              <a:latin typeface="Avenir"/>
              <a:ea typeface="Avenir"/>
              <a:cs typeface="Avenir"/>
              <a:sym typeface="Avenir"/>
            </a:endParaRPr>
          </a:p>
        </p:txBody>
      </p:sp>
      <p:sp>
        <p:nvSpPr>
          <p:cNvPr id="268" name="Google Shape;268;g2a16e18050a_0_21"/>
          <p:cNvSpPr txBox="1"/>
          <p:nvPr/>
        </p:nvSpPr>
        <p:spPr>
          <a:xfrm>
            <a:off x="4286150" y="5912000"/>
            <a:ext cx="3355800" cy="6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Avenir"/>
                <a:ea typeface="Avenir"/>
                <a:cs typeface="Avenir"/>
                <a:sym typeface="Avenir"/>
              </a:rPr>
              <a:t>Reduces the LR exponentially after each epoch </a:t>
            </a:r>
            <a:endParaRPr sz="1700">
              <a:solidFill>
                <a:schemeClr val="dk1"/>
              </a:solidFill>
              <a:latin typeface="Avenir"/>
              <a:ea typeface="Avenir"/>
              <a:cs typeface="Avenir"/>
              <a:sym typeface="Avenir"/>
            </a:endParaRPr>
          </a:p>
        </p:txBody>
      </p:sp>
      <p:sp>
        <p:nvSpPr>
          <p:cNvPr id="269" name="Google Shape;269;g2a16e18050a_0_21"/>
          <p:cNvSpPr txBox="1"/>
          <p:nvPr/>
        </p:nvSpPr>
        <p:spPr>
          <a:xfrm>
            <a:off x="8115050" y="5912000"/>
            <a:ext cx="3184500" cy="6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Avenir"/>
                <a:ea typeface="Avenir"/>
                <a:cs typeface="Avenir"/>
                <a:sym typeface="Avenir"/>
              </a:rPr>
              <a:t>LR of 0.001 was</a:t>
            </a:r>
            <a:r>
              <a:rPr lang="en-US" sz="1700">
                <a:solidFill>
                  <a:schemeClr val="dk1"/>
                </a:solidFill>
                <a:latin typeface="Avenir"/>
                <a:ea typeface="Avenir"/>
                <a:cs typeface="Avenir"/>
                <a:sym typeface="Avenir"/>
              </a:rPr>
              <a:t> efficient without overshooting minimum </a:t>
            </a:r>
            <a:r>
              <a:rPr lang="en-US" sz="1700">
                <a:solidFill>
                  <a:schemeClr val="dk1"/>
                </a:solidFill>
                <a:latin typeface="Avenir"/>
                <a:ea typeface="Avenir"/>
                <a:cs typeface="Avenir"/>
                <a:sym typeface="Avenir"/>
              </a:rPr>
              <a:t> </a:t>
            </a:r>
            <a:endParaRPr sz="170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a16e18050a_0_27"/>
          <p:cNvSpPr txBox="1"/>
          <p:nvPr/>
        </p:nvSpPr>
        <p:spPr>
          <a:xfrm>
            <a:off x="429768" y="820105"/>
            <a:ext cx="99000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400">
                <a:solidFill>
                  <a:srgbClr val="336699"/>
                </a:solidFill>
                <a:latin typeface="Avenir"/>
                <a:ea typeface="Avenir"/>
                <a:cs typeface="Avenir"/>
                <a:sym typeface="Avenir"/>
              </a:rPr>
              <a:t>Drop out model still experiences stable validation loss </a:t>
            </a:r>
            <a:endParaRPr sz="1300"/>
          </a:p>
        </p:txBody>
      </p:sp>
      <p:sp>
        <p:nvSpPr>
          <p:cNvPr id="276" name="Google Shape;276;g2a16e18050a_0_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7" name="Google Shape;277;g2a16e18050a_0_27"/>
          <p:cNvPicPr preferRelativeResize="0"/>
          <p:nvPr/>
        </p:nvPicPr>
        <p:blipFill>
          <a:blip r:embed="rId3">
            <a:alphaModFix/>
          </a:blip>
          <a:stretch>
            <a:fillRect/>
          </a:stretch>
        </p:blipFill>
        <p:spPr>
          <a:xfrm>
            <a:off x="994425" y="1949825"/>
            <a:ext cx="3365333" cy="1849951"/>
          </a:xfrm>
          <a:prstGeom prst="rect">
            <a:avLst/>
          </a:prstGeom>
          <a:noFill/>
          <a:ln cap="flat" cmpd="sng" w="19050">
            <a:solidFill>
              <a:schemeClr val="dk2"/>
            </a:solidFill>
            <a:prstDash val="solid"/>
            <a:round/>
            <a:headEnd len="sm" w="sm" type="none"/>
            <a:tailEnd len="sm" w="sm" type="none"/>
          </a:ln>
        </p:spPr>
      </p:pic>
      <p:pic>
        <p:nvPicPr>
          <p:cNvPr id="278" name="Google Shape;278;g2a16e18050a_0_27"/>
          <p:cNvPicPr preferRelativeResize="0"/>
          <p:nvPr/>
        </p:nvPicPr>
        <p:blipFill>
          <a:blip r:embed="rId4">
            <a:alphaModFix/>
          </a:blip>
          <a:stretch>
            <a:fillRect/>
          </a:stretch>
        </p:blipFill>
        <p:spPr>
          <a:xfrm>
            <a:off x="994425" y="4160105"/>
            <a:ext cx="3365325" cy="1849969"/>
          </a:xfrm>
          <a:prstGeom prst="rect">
            <a:avLst/>
          </a:prstGeom>
          <a:noFill/>
          <a:ln cap="flat" cmpd="sng" w="19050">
            <a:solidFill>
              <a:schemeClr val="dk2"/>
            </a:solidFill>
            <a:prstDash val="solid"/>
            <a:round/>
            <a:headEnd len="sm" w="sm" type="none"/>
            <a:tailEnd len="sm" w="sm" type="none"/>
          </a:ln>
        </p:spPr>
      </p:pic>
      <p:sp>
        <p:nvSpPr>
          <p:cNvPr id="279" name="Google Shape;279;g2a16e18050a_0_27"/>
          <p:cNvSpPr txBox="1"/>
          <p:nvPr/>
        </p:nvSpPr>
        <p:spPr>
          <a:xfrm>
            <a:off x="1406956" y="1452988"/>
            <a:ext cx="2679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Drop out</a:t>
            </a:r>
            <a:endParaRPr b="1" sz="2000" u="sng">
              <a:solidFill>
                <a:schemeClr val="dk1"/>
              </a:solidFill>
              <a:latin typeface="Avenir"/>
              <a:ea typeface="Avenir"/>
              <a:cs typeface="Avenir"/>
              <a:sym typeface="Avenir"/>
            </a:endParaRPr>
          </a:p>
        </p:txBody>
      </p:sp>
      <p:sp>
        <p:nvSpPr>
          <p:cNvPr id="280" name="Google Shape;280;g2a16e18050a_0_27"/>
          <p:cNvSpPr txBox="1"/>
          <p:nvPr/>
        </p:nvSpPr>
        <p:spPr>
          <a:xfrm>
            <a:off x="7889375" y="1452988"/>
            <a:ext cx="2679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u="sng">
                <a:solidFill>
                  <a:schemeClr val="dk1"/>
                </a:solidFill>
                <a:latin typeface="Avenir"/>
                <a:ea typeface="Avenir"/>
                <a:cs typeface="Avenir"/>
                <a:sym typeface="Avenir"/>
              </a:rPr>
              <a:t>No </a:t>
            </a:r>
            <a:r>
              <a:rPr b="1" lang="en-US" sz="2000" u="sng">
                <a:solidFill>
                  <a:schemeClr val="dk1"/>
                </a:solidFill>
                <a:latin typeface="Avenir"/>
                <a:ea typeface="Avenir"/>
                <a:cs typeface="Avenir"/>
                <a:sym typeface="Avenir"/>
              </a:rPr>
              <a:t>Drop out</a:t>
            </a:r>
            <a:endParaRPr b="1" sz="2000" u="sng">
              <a:solidFill>
                <a:schemeClr val="dk1"/>
              </a:solidFill>
              <a:latin typeface="Avenir"/>
              <a:ea typeface="Avenir"/>
              <a:cs typeface="Avenir"/>
              <a:sym typeface="Avenir"/>
            </a:endParaRPr>
          </a:p>
        </p:txBody>
      </p:sp>
      <p:pic>
        <p:nvPicPr>
          <p:cNvPr id="281" name="Google Shape;281;g2a16e18050a_0_27"/>
          <p:cNvPicPr preferRelativeResize="0"/>
          <p:nvPr/>
        </p:nvPicPr>
        <p:blipFill>
          <a:blip r:embed="rId5">
            <a:alphaModFix/>
          </a:blip>
          <a:stretch>
            <a:fillRect/>
          </a:stretch>
        </p:blipFill>
        <p:spPr>
          <a:xfrm>
            <a:off x="7536075" y="1918762"/>
            <a:ext cx="3365325" cy="1947387"/>
          </a:xfrm>
          <a:prstGeom prst="rect">
            <a:avLst/>
          </a:prstGeom>
          <a:noFill/>
          <a:ln cap="flat" cmpd="sng" w="19050">
            <a:solidFill>
              <a:srgbClr val="000000"/>
            </a:solidFill>
            <a:prstDash val="solid"/>
            <a:round/>
            <a:headEnd len="sm" w="sm" type="none"/>
            <a:tailEnd len="sm" w="sm" type="none"/>
          </a:ln>
        </p:spPr>
      </p:pic>
      <p:pic>
        <p:nvPicPr>
          <p:cNvPr id="282" name="Google Shape;282;g2a16e18050a_0_27"/>
          <p:cNvPicPr preferRelativeResize="0"/>
          <p:nvPr/>
        </p:nvPicPr>
        <p:blipFill>
          <a:blip r:embed="rId6">
            <a:alphaModFix/>
          </a:blip>
          <a:stretch>
            <a:fillRect/>
          </a:stretch>
        </p:blipFill>
        <p:spPr>
          <a:xfrm>
            <a:off x="7564014" y="4162600"/>
            <a:ext cx="3396835" cy="1947400"/>
          </a:xfrm>
          <a:prstGeom prst="rect">
            <a:avLst/>
          </a:prstGeom>
          <a:noFill/>
          <a:ln cap="flat" cmpd="sng" w="19050">
            <a:solidFill>
              <a:srgbClr val="000000"/>
            </a:solidFill>
            <a:prstDash val="solid"/>
            <a:round/>
            <a:headEnd len="sm" w="sm" type="none"/>
            <a:tailEnd len="sm" w="sm" type="none"/>
          </a:ln>
        </p:spPr>
      </p:pic>
      <p:sp>
        <p:nvSpPr>
          <p:cNvPr id="283" name="Google Shape;283;g2a16e18050a_0_27"/>
          <p:cNvSpPr txBox="1"/>
          <p:nvPr/>
        </p:nvSpPr>
        <p:spPr>
          <a:xfrm>
            <a:off x="1185650" y="6147150"/>
            <a:ext cx="3184500" cy="6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Avenir"/>
                <a:ea typeface="Avenir"/>
                <a:cs typeface="Avenir"/>
                <a:sym typeface="Avenir"/>
              </a:rPr>
              <a:t>Zeros-out 50% of neurons in the first output layer</a:t>
            </a:r>
            <a:endParaRPr sz="1700">
              <a:solidFill>
                <a:schemeClr val="dk1"/>
              </a:solidFill>
              <a:latin typeface="Avenir"/>
              <a:ea typeface="Avenir"/>
              <a:cs typeface="Avenir"/>
              <a:sym typeface="Avenir"/>
            </a:endParaRPr>
          </a:p>
        </p:txBody>
      </p:sp>
      <p:sp>
        <p:nvSpPr>
          <p:cNvPr id="284" name="Google Shape;284;g2a16e18050a_0_27"/>
          <p:cNvSpPr txBox="1"/>
          <p:nvPr/>
        </p:nvSpPr>
        <p:spPr>
          <a:xfrm>
            <a:off x="4504913" y="3267750"/>
            <a:ext cx="2886000" cy="14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Avenir"/>
                <a:ea typeface="Avenir"/>
                <a:cs typeface="Avenir"/>
                <a:sym typeface="Avenir"/>
              </a:rPr>
              <a:t>Model might be too simple to benefit substantially from drop out; still observing stable validation loss</a:t>
            </a:r>
            <a:endParaRPr sz="1700">
              <a:solidFill>
                <a:schemeClr val="dk1"/>
              </a:solidFill>
              <a:latin typeface="Avenir"/>
              <a:ea typeface="Avenir"/>
              <a:cs typeface="Avenir"/>
              <a:sym typeface="Avenir"/>
            </a:endParaRPr>
          </a:p>
        </p:txBody>
      </p:sp>
      <p:sp>
        <p:nvSpPr>
          <p:cNvPr id="285" name="Google Shape;285;g2a16e18050a_0_27"/>
          <p:cNvSpPr txBox="1"/>
          <p:nvPr/>
        </p:nvSpPr>
        <p:spPr>
          <a:xfrm>
            <a:off x="7670187" y="6228550"/>
            <a:ext cx="3184500" cy="6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700">
                <a:solidFill>
                  <a:schemeClr val="dk1"/>
                </a:solidFill>
                <a:latin typeface="Avenir"/>
                <a:ea typeface="Avenir"/>
                <a:cs typeface="Avenir"/>
                <a:sym typeface="Avenir"/>
              </a:rPr>
              <a:t>All neurons activated</a:t>
            </a:r>
            <a:endParaRPr sz="1700">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type="ctrTitle"/>
          </p:nvPr>
        </p:nvSpPr>
        <p:spPr>
          <a:xfrm>
            <a:off x="2061367" y="2339725"/>
            <a:ext cx="7776800"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336699"/>
              </a:buClr>
              <a:buSzPts val="4400"/>
              <a:buFont typeface="Avenir"/>
              <a:buNone/>
            </a:pPr>
            <a:r>
              <a:rPr b="0" lang="en-US">
                <a:solidFill>
                  <a:srgbClr val="336699"/>
                </a:solidFill>
                <a:latin typeface="Avenir"/>
                <a:ea typeface="Avenir"/>
                <a:cs typeface="Avenir"/>
                <a:sym typeface="Avenir"/>
              </a:rPr>
              <a:t>Results</a:t>
            </a:r>
            <a:endParaRPr b="0">
              <a:solidFill>
                <a:srgbClr val="336699"/>
              </a:solidFill>
              <a:latin typeface="Avenir"/>
              <a:ea typeface="Avenir"/>
              <a:cs typeface="Avenir"/>
              <a:sym typeface="Avenir"/>
            </a:endParaRPr>
          </a:p>
        </p:txBody>
      </p:sp>
      <p:sp>
        <p:nvSpPr>
          <p:cNvPr id="291" name="Google Shape;291;p26"/>
          <p:cNvSpPr txBox="1"/>
          <p:nvPr>
            <p:ph idx="4294967295" type="sldNum"/>
          </p:nvPr>
        </p:nvSpPr>
        <p:spPr>
          <a:xfrm>
            <a:off x="11205845" y="6333135"/>
            <a:ext cx="731600" cy="524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26"/>
          <p:cNvSpPr txBox="1"/>
          <p:nvPr>
            <p:ph idx="1" type="subTitle"/>
          </p:nvPr>
        </p:nvSpPr>
        <p:spPr>
          <a:xfrm>
            <a:off x="2061367" y="4015348"/>
            <a:ext cx="7776900" cy="10464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SzPts val="3000"/>
              <a:buNone/>
            </a:pPr>
            <a:r>
              <a:rPr lang="en-US">
                <a:solidFill>
                  <a:srgbClr val="1E273A"/>
                </a:solidFill>
                <a:latin typeface="Avenir"/>
                <a:ea typeface="Avenir"/>
                <a:cs typeface="Avenir"/>
                <a:sym typeface="Avenir"/>
              </a:rPr>
              <a:t>Our final model</a:t>
            </a:r>
            <a:endParaRPr>
              <a:solidFill>
                <a:srgbClr val="1E273A"/>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a16e18050a_2_38"/>
          <p:cNvSpPr txBox="1"/>
          <p:nvPr>
            <p:ph idx="1" type="body"/>
          </p:nvPr>
        </p:nvSpPr>
        <p:spPr>
          <a:xfrm>
            <a:off x="687350" y="1553338"/>
            <a:ext cx="5037300" cy="2430000"/>
          </a:xfrm>
          <a:prstGeom prst="rect">
            <a:avLst/>
          </a:prstGeom>
        </p:spPr>
        <p:txBody>
          <a:bodyPr anchorCtr="0" anchor="t" bIns="45700" lIns="91425" spcFirstLastPara="1" rIns="91425" wrap="square" tIns="45700">
            <a:normAutofit lnSpcReduction="20000"/>
          </a:bodyPr>
          <a:lstStyle/>
          <a:p>
            <a:pPr indent="-323850" lvl="0" marL="457200" rtl="0" algn="l">
              <a:lnSpc>
                <a:spcPct val="115000"/>
              </a:lnSpc>
              <a:spcBef>
                <a:spcPts val="1000"/>
              </a:spcBef>
              <a:spcAft>
                <a:spcPts val="0"/>
              </a:spcAft>
              <a:buSzPts val="1500"/>
              <a:buFont typeface="Avenir"/>
              <a:buChar char="•"/>
            </a:pPr>
            <a:r>
              <a:rPr lang="en-US" sz="2500">
                <a:latin typeface="Avenir"/>
                <a:ea typeface="Avenir"/>
                <a:cs typeface="Avenir"/>
                <a:sym typeface="Avenir"/>
              </a:rPr>
              <a:t>Optimizer: SGD with Momentum</a:t>
            </a:r>
            <a:endParaRPr sz="2500">
              <a:latin typeface="Avenir"/>
              <a:ea typeface="Avenir"/>
              <a:cs typeface="Avenir"/>
              <a:sym typeface="Avenir"/>
            </a:endParaRPr>
          </a:p>
          <a:p>
            <a:pPr indent="-323850" lvl="0" marL="457200" rtl="0" algn="l">
              <a:lnSpc>
                <a:spcPct val="115000"/>
              </a:lnSpc>
              <a:spcBef>
                <a:spcPts val="0"/>
              </a:spcBef>
              <a:spcAft>
                <a:spcPts val="0"/>
              </a:spcAft>
              <a:buSzPts val="1500"/>
              <a:buFont typeface="Avenir"/>
              <a:buChar char="•"/>
            </a:pPr>
            <a:r>
              <a:rPr lang="en-US" sz="2500">
                <a:latin typeface="Avenir"/>
                <a:ea typeface="Avenir"/>
                <a:cs typeface="Avenir"/>
                <a:sym typeface="Avenir"/>
              </a:rPr>
              <a:t>Pooling Type: Avg Pooling</a:t>
            </a:r>
            <a:endParaRPr sz="2500">
              <a:latin typeface="Avenir"/>
              <a:ea typeface="Avenir"/>
              <a:cs typeface="Avenir"/>
              <a:sym typeface="Avenir"/>
            </a:endParaRPr>
          </a:p>
          <a:p>
            <a:pPr indent="-323850" lvl="0" marL="457200" rtl="0" algn="l">
              <a:lnSpc>
                <a:spcPct val="115000"/>
              </a:lnSpc>
              <a:spcBef>
                <a:spcPts val="0"/>
              </a:spcBef>
              <a:spcAft>
                <a:spcPts val="0"/>
              </a:spcAft>
              <a:buSzPts val="1500"/>
              <a:buFont typeface="Avenir"/>
              <a:buChar char="•"/>
            </a:pPr>
            <a:r>
              <a:rPr lang="en-US" sz="2500">
                <a:latin typeface="Avenir"/>
                <a:ea typeface="Avenir"/>
                <a:cs typeface="Avenir"/>
                <a:sym typeface="Avenir"/>
              </a:rPr>
              <a:t>Batch Size: 32</a:t>
            </a:r>
            <a:endParaRPr sz="2500">
              <a:latin typeface="Avenir"/>
              <a:ea typeface="Avenir"/>
              <a:cs typeface="Avenir"/>
              <a:sym typeface="Avenir"/>
            </a:endParaRPr>
          </a:p>
          <a:p>
            <a:pPr indent="-323850" lvl="0" marL="457200" rtl="0" algn="l">
              <a:lnSpc>
                <a:spcPct val="115000"/>
              </a:lnSpc>
              <a:spcBef>
                <a:spcPts val="0"/>
              </a:spcBef>
              <a:spcAft>
                <a:spcPts val="0"/>
              </a:spcAft>
              <a:buSzPts val="1500"/>
              <a:buFont typeface="Avenir"/>
              <a:buChar char="•"/>
            </a:pPr>
            <a:r>
              <a:rPr lang="en-US" sz="2500">
                <a:latin typeface="Avenir"/>
                <a:ea typeface="Avenir"/>
                <a:cs typeface="Avenir"/>
                <a:sym typeface="Avenir"/>
              </a:rPr>
              <a:t>Learning Rate: 0.001</a:t>
            </a:r>
            <a:endParaRPr sz="2500">
              <a:latin typeface="Avenir"/>
              <a:ea typeface="Avenir"/>
              <a:cs typeface="Avenir"/>
              <a:sym typeface="Avenir"/>
            </a:endParaRPr>
          </a:p>
          <a:p>
            <a:pPr indent="-323850" lvl="0" marL="457200" rtl="0" algn="l">
              <a:lnSpc>
                <a:spcPct val="115000"/>
              </a:lnSpc>
              <a:spcBef>
                <a:spcPts val="0"/>
              </a:spcBef>
              <a:spcAft>
                <a:spcPts val="0"/>
              </a:spcAft>
              <a:buSzPts val="1500"/>
              <a:buFont typeface="Avenir"/>
              <a:buChar char="•"/>
            </a:pPr>
            <a:r>
              <a:rPr lang="en-US" sz="2500">
                <a:latin typeface="Avenir"/>
                <a:ea typeface="Avenir"/>
                <a:cs typeface="Avenir"/>
                <a:sym typeface="Avenir"/>
              </a:rPr>
              <a:t>No Drop Out</a:t>
            </a:r>
            <a:endParaRPr sz="2500">
              <a:latin typeface="Avenir"/>
              <a:ea typeface="Avenir"/>
              <a:cs typeface="Avenir"/>
              <a:sym typeface="Avenir"/>
            </a:endParaRPr>
          </a:p>
        </p:txBody>
      </p:sp>
      <p:pic>
        <p:nvPicPr>
          <p:cNvPr id="299" name="Google Shape;299;g2a16e18050a_2_38"/>
          <p:cNvPicPr preferRelativeResize="0"/>
          <p:nvPr/>
        </p:nvPicPr>
        <p:blipFill>
          <a:blip r:embed="rId3">
            <a:alphaModFix/>
          </a:blip>
          <a:stretch>
            <a:fillRect/>
          </a:stretch>
        </p:blipFill>
        <p:spPr>
          <a:xfrm>
            <a:off x="6257425" y="1553413"/>
            <a:ext cx="4199076" cy="2429849"/>
          </a:xfrm>
          <a:prstGeom prst="rect">
            <a:avLst/>
          </a:prstGeom>
          <a:noFill/>
          <a:ln cap="flat" cmpd="sng" w="28575">
            <a:solidFill>
              <a:srgbClr val="000000"/>
            </a:solidFill>
            <a:prstDash val="solid"/>
            <a:round/>
            <a:headEnd len="sm" w="sm" type="none"/>
            <a:tailEnd len="sm" w="sm" type="none"/>
          </a:ln>
        </p:spPr>
      </p:pic>
      <p:pic>
        <p:nvPicPr>
          <p:cNvPr id="300" name="Google Shape;300;g2a16e18050a_2_38"/>
          <p:cNvPicPr preferRelativeResize="0"/>
          <p:nvPr/>
        </p:nvPicPr>
        <p:blipFill>
          <a:blip r:embed="rId4">
            <a:alphaModFix/>
          </a:blip>
          <a:stretch>
            <a:fillRect/>
          </a:stretch>
        </p:blipFill>
        <p:spPr>
          <a:xfrm>
            <a:off x="6237774" y="4201800"/>
            <a:ext cx="4238370" cy="2429849"/>
          </a:xfrm>
          <a:prstGeom prst="rect">
            <a:avLst/>
          </a:prstGeom>
          <a:noFill/>
          <a:ln cap="flat" cmpd="sng" w="28575">
            <a:solidFill>
              <a:srgbClr val="000000"/>
            </a:solidFill>
            <a:prstDash val="solid"/>
            <a:round/>
            <a:headEnd len="sm" w="sm" type="none"/>
            <a:tailEnd len="sm" w="sm" type="none"/>
          </a:ln>
        </p:spPr>
      </p:pic>
      <p:sp>
        <p:nvSpPr>
          <p:cNvPr id="301" name="Google Shape;301;g2a16e18050a_2_38"/>
          <p:cNvSpPr txBox="1"/>
          <p:nvPr/>
        </p:nvSpPr>
        <p:spPr>
          <a:xfrm>
            <a:off x="429768" y="820105"/>
            <a:ext cx="99000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900">
                <a:solidFill>
                  <a:srgbClr val="336699"/>
                </a:solidFill>
                <a:latin typeface="Avenir"/>
                <a:ea typeface="Avenir"/>
                <a:cs typeface="Avenir"/>
                <a:sym typeface="Avenir"/>
              </a:rPr>
              <a:t>Final Model</a:t>
            </a:r>
            <a:endParaRPr sz="1800"/>
          </a:p>
        </p:txBody>
      </p:sp>
      <p:sp>
        <p:nvSpPr>
          <p:cNvPr id="302" name="Google Shape;302;g2a16e18050a_2_38"/>
          <p:cNvSpPr txBox="1"/>
          <p:nvPr/>
        </p:nvSpPr>
        <p:spPr>
          <a:xfrm>
            <a:off x="687350" y="4474425"/>
            <a:ext cx="5037300" cy="1884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000"/>
              </a:spcBef>
              <a:spcAft>
                <a:spcPts val="0"/>
              </a:spcAft>
              <a:buClr>
                <a:schemeClr val="dk1"/>
              </a:buClr>
              <a:buSzPts val="1500"/>
              <a:buFont typeface="Avenir"/>
              <a:buChar char="●"/>
            </a:pPr>
            <a:r>
              <a:rPr lang="en-US" sz="2500">
                <a:solidFill>
                  <a:schemeClr val="dk1"/>
                </a:solidFill>
                <a:latin typeface="Avenir"/>
                <a:ea typeface="Avenir"/>
                <a:cs typeface="Avenir"/>
                <a:sym typeface="Avenir"/>
              </a:rPr>
              <a:t>68% Accuracy</a:t>
            </a:r>
            <a:endParaRPr sz="2500">
              <a:solidFill>
                <a:schemeClr val="dk1"/>
              </a:solidFill>
              <a:latin typeface="Avenir"/>
              <a:ea typeface="Avenir"/>
              <a:cs typeface="Avenir"/>
              <a:sym typeface="Avenir"/>
            </a:endParaRPr>
          </a:p>
          <a:p>
            <a:pPr indent="-323850" lvl="0" marL="457200" rtl="0" algn="l">
              <a:lnSpc>
                <a:spcPct val="115000"/>
              </a:lnSpc>
              <a:spcBef>
                <a:spcPts val="0"/>
              </a:spcBef>
              <a:spcAft>
                <a:spcPts val="0"/>
              </a:spcAft>
              <a:buClr>
                <a:schemeClr val="dk1"/>
              </a:buClr>
              <a:buSzPts val="1500"/>
              <a:buFont typeface="Avenir"/>
              <a:buChar char="●"/>
            </a:pPr>
            <a:r>
              <a:rPr lang="en-US" sz="2500">
                <a:solidFill>
                  <a:schemeClr val="dk1"/>
                </a:solidFill>
                <a:latin typeface="Avenir"/>
                <a:ea typeface="Avenir"/>
                <a:cs typeface="Avenir"/>
                <a:sym typeface="Avenir"/>
              </a:rPr>
              <a:t>Promising, still considerable error</a:t>
            </a:r>
            <a:endParaRPr sz="2500">
              <a:solidFill>
                <a:schemeClr val="dk1"/>
              </a:solidFill>
              <a:latin typeface="Avenir"/>
              <a:ea typeface="Avenir"/>
              <a:cs typeface="Avenir"/>
              <a:sym typeface="Avenir"/>
            </a:endParaRPr>
          </a:p>
          <a:p>
            <a:pPr indent="-323850" lvl="0" marL="457200" rtl="0" algn="l">
              <a:lnSpc>
                <a:spcPct val="115000"/>
              </a:lnSpc>
              <a:spcBef>
                <a:spcPts val="0"/>
              </a:spcBef>
              <a:spcAft>
                <a:spcPts val="0"/>
              </a:spcAft>
              <a:buClr>
                <a:schemeClr val="dk1"/>
              </a:buClr>
              <a:buSzPts val="1500"/>
              <a:buFont typeface="Avenir"/>
              <a:buChar char="●"/>
            </a:pPr>
            <a:r>
              <a:rPr lang="en-US" sz="2500">
                <a:solidFill>
                  <a:schemeClr val="dk1"/>
                </a:solidFill>
                <a:latin typeface="Avenir"/>
                <a:ea typeface="Avenir"/>
                <a:cs typeface="Avenir"/>
                <a:sym typeface="Avenir"/>
              </a:rPr>
              <a:t>Issues with overfitting</a:t>
            </a:r>
            <a:endParaRPr sz="250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p:nvPr/>
        </p:nvSpPr>
        <p:spPr>
          <a:xfrm>
            <a:off x="474425" y="1426550"/>
            <a:ext cx="11357700" cy="3196200"/>
          </a:xfrm>
          <a:prstGeom prst="roundRect">
            <a:avLst>
              <a:gd fmla="val 16667" name="adj"/>
            </a:avLst>
          </a:prstGeom>
          <a:solidFill>
            <a:srgbClr val="F2F2F2"/>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1" name="Google Shape;101;p2"/>
          <p:cNvSpPr txBox="1"/>
          <p:nvPr/>
        </p:nvSpPr>
        <p:spPr>
          <a:xfrm>
            <a:off x="429768" y="820105"/>
            <a:ext cx="9899907" cy="54835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400"/>
              <a:buFont typeface="Avenir"/>
              <a:buNone/>
            </a:pPr>
            <a:r>
              <a:rPr lang="en-US" sz="2400">
                <a:solidFill>
                  <a:srgbClr val="336699"/>
                </a:solidFill>
                <a:latin typeface="Avenir"/>
                <a:ea typeface="Avenir"/>
                <a:cs typeface="Avenir"/>
                <a:sym typeface="Avenir"/>
              </a:rPr>
              <a:t>Artificial images </a:t>
            </a:r>
            <a:r>
              <a:rPr lang="en-US" sz="2400">
                <a:solidFill>
                  <a:srgbClr val="336699"/>
                </a:solidFill>
                <a:latin typeface="Avenir"/>
                <a:ea typeface="Avenir"/>
                <a:cs typeface="Avenir"/>
                <a:sym typeface="Avenir"/>
              </a:rPr>
              <a:t>threaten to undermine the reliability of visual data</a:t>
            </a:r>
            <a:endParaRPr/>
          </a:p>
        </p:txBody>
      </p:sp>
      <p:sp>
        <p:nvSpPr>
          <p:cNvPr id="102" name="Google Shape;102;p2"/>
          <p:cNvSpPr txBox="1"/>
          <p:nvPr>
            <p:ph idx="12" type="sldNum"/>
          </p:nvPr>
        </p:nvSpPr>
        <p:spPr>
          <a:xfrm>
            <a:off x="9313975" y="6428775"/>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3" name="Google Shape;103;p2"/>
          <p:cNvPicPr preferRelativeResize="0"/>
          <p:nvPr/>
        </p:nvPicPr>
        <p:blipFill rotWithShape="1">
          <a:blip r:embed="rId3">
            <a:alphaModFix/>
          </a:blip>
          <a:srcRect b="0" l="14998" r="12157" t="0"/>
          <a:stretch/>
        </p:blipFill>
        <p:spPr>
          <a:xfrm>
            <a:off x="853625" y="1698950"/>
            <a:ext cx="3097200" cy="2551500"/>
          </a:xfrm>
          <a:prstGeom prst="roundRect">
            <a:avLst>
              <a:gd fmla="val 16667" name="adj"/>
            </a:avLst>
          </a:prstGeom>
          <a:noFill/>
          <a:ln>
            <a:noFill/>
          </a:ln>
        </p:spPr>
      </p:pic>
      <p:pic>
        <p:nvPicPr>
          <p:cNvPr id="104" name="Google Shape;104;p2"/>
          <p:cNvPicPr preferRelativeResize="0"/>
          <p:nvPr/>
        </p:nvPicPr>
        <p:blipFill rotWithShape="1">
          <a:blip r:embed="rId4">
            <a:alphaModFix/>
          </a:blip>
          <a:srcRect b="0" l="7154" r="9658" t="0"/>
          <a:stretch/>
        </p:blipFill>
        <p:spPr>
          <a:xfrm>
            <a:off x="4711174" y="1698950"/>
            <a:ext cx="3097200" cy="2479800"/>
          </a:xfrm>
          <a:prstGeom prst="roundRect">
            <a:avLst>
              <a:gd fmla="val 16667" name="adj"/>
            </a:avLst>
          </a:prstGeom>
          <a:noFill/>
          <a:ln>
            <a:noFill/>
          </a:ln>
        </p:spPr>
      </p:pic>
      <p:pic>
        <p:nvPicPr>
          <p:cNvPr id="105" name="Google Shape;105;p2"/>
          <p:cNvPicPr preferRelativeResize="0"/>
          <p:nvPr/>
        </p:nvPicPr>
        <p:blipFill rotWithShape="1">
          <a:blip r:embed="rId5">
            <a:alphaModFix/>
          </a:blip>
          <a:srcRect b="0" l="10206" r="6543" t="0"/>
          <a:stretch/>
        </p:blipFill>
        <p:spPr>
          <a:xfrm>
            <a:off x="8326325" y="1698950"/>
            <a:ext cx="3097200" cy="2479800"/>
          </a:xfrm>
          <a:prstGeom prst="roundRect">
            <a:avLst>
              <a:gd fmla="val 16667" name="adj"/>
            </a:avLst>
          </a:prstGeom>
          <a:noFill/>
          <a:ln>
            <a:noFill/>
          </a:ln>
        </p:spPr>
      </p:pic>
      <p:sp>
        <p:nvSpPr>
          <p:cNvPr id="106" name="Google Shape;106;p2"/>
          <p:cNvSpPr txBox="1"/>
          <p:nvPr/>
        </p:nvSpPr>
        <p:spPr>
          <a:xfrm>
            <a:off x="1030625" y="4974500"/>
            <a:ext cx="27432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dk1"/>
                </a:solidFill>
                <a:latin typeface="Avenir"/>
                <a:ea typeface="Avenir"/>
                <a:cs typeface="Avenir"/>
                <a:sym typeface="Avenir"/>
              </a:rPr>
              <a:t>Nancy Pelosi</a:t>
            </a:r>
            <a:endParaRPr b="1" sz="2800">
              <a:solidFill>
                <a:schemeClr val="dk1"/>
              </a:solidFill>
              <a:latin typeface="Avenir"/>
              <a:ea typeface="Avenir"/>
              <a:cs typeface="Avenir"/>
              <a:sym typeface="Avenir"/>
            </a:endParaRPr>
          </a:p>
        </p:txBody>
      </p:sp>
      <p:sp>
        <p:nvSpPr>
          <p:cNvPr id="107" name="Google Shape;107;p2"/>
          <p:cNvSpPr txBox="1"/>
          <p:nvPr/>
        </p:nvSpPr>
        <p:spPr>
          <a:xfrm>
            <a:off x="4888174" y="4974500"/>
            <a:ext cx="27432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dk1"/>
                </a:solidFill>
                <a:latin typeface="Avenir"/>
                <a:ea typeface="Avenir"/>
                <a:cs typeface="Avenir"/>
                <a:sym typeface="Avenir"/>
              </a:rPr>
              <a:t>Tom Hanks</a:t>
            </a:r>
            <a:endParaRPr b="1" sz="2800">
              <a:solidFill>
                <a:schemeClr val="dk1"/>
              </a:solidFill>
              <a:latin typeface="Avenir"/>
              <a:ea typeface="Avenir"/>
              <a:cs typeface="Avenir"/>
              <a:sym typeface="Avenir"/>
            </a:endParaRPr>
          </a:p>
        </p:txBody>
      </p:sp>
      <p:sp>
        <p:nvSpPr>
          <p:cNvPr id="108" name="Google Shape;108;p2"/>
          <p:cNvSpPr txBox="1"/>
          <p:nvPr/>
        </p:nvSpPr>
        <p:spPr>
          <a:xfrm>
            <a:off x="8503325" y="4974500"/>
            <a:ext cx="2743200" cy="4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800">
                <a:solidFill>
                  <a:schemeClr val="dk1"/>
                </a:solidFill>
                <a:latin typeface="Avenir"/>
                <a:ea typeface="Avenir"/>
                <a:cs typeface="Avenir"/>
                <a:sym typeface="Avenir"/>
              </a:rPr>
              <a:t>Elon Musk</a:t>
            </a:r>
            <a:endParaRPr b="1" sz="2800">
              <a:solidFill>
                <a:schemeClr val="dk1"/>
              </a:solidFill>
              <a:latin typeface="Avenir"/>
              <a:ea typeface="Avenir"/>
              <a:cs typeface="Avenir"/>
              <a:sym typeface="Avenir"/>
            </a:endParaRPr>
          </a:p>
        </p:txBody>
      </p:sp>
      <p:sp>
        <p:nvSpPr>
          <p:cNvPr id="109" name="Google Shape;109;p2"/>
          <p:cNvSpPr txBox="1"/>
          <p:nvPr/>
        </p:nvSpPr>
        <p:spPr>
          <a:xfrm>
            <a:off x="747125" y="5586925"/>
            <a:ext cx="3310200" cy="9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dk1"/>
                </a:solidFill>
                <a:latin typeface="Avenir"/>
                <a:ea typeface="Avenir"/>
                <a:cs typeface="Avenir"/>
                <a:sym typeface="Avenir"/>
              </a:rPr>
              <a:t>2019: Video of SOTH intoxicated, stumbling over words at a White House event</a:t>
            </a:r>
            <a:endParaRPr b="1" sz="1800">
              <a:solidFill>
                <a:schemeClr val="dk1"/>
              </a:solidFill>
              <a:latin typeface="Avenir"/>
              <a:ea typeface="Avenir"/>
              <a:cs typeface="Avenir"/>
              <a:sym typeface="Avenir"/>
            </a:endParaRPr>
          </a:p>
        </p:txBody>
      </p:sp>
      <p:sp>
        <p:nvSpPr>
          <p:cNvPr id="110" name="Google Shape;110;p2"/>
          <p:cNvSpPr txBox="1"/>
          <p:nvPr/>
        </p:nvSpPr>
        <p:spPr>
          <a:xfrm>
            <a:off x="4604674" y="5586925"/>
            <a:ext cx="3310200" cy="9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dk1"/>
                </a:solidFill>
                <a:latin typeface="Avenir"/>
                <a:ea typeface="Avenir"/>
                <a:cs typeface="Avenir"/>
                <a:sym typeface="Avenir"/>
              </a:rPr>
              <a:t>2023: Advertisement featuring the actor promoting scam dental plan</a:t>
            </a:r>
            <a:endParaRPr b="1" sz="1800">
              <a:solidFill>
                <a:schemeClr val="dk1"/>
              </a:solidFill>
              <a:latin typeface="Avenir"/>
              <a:ea typeface="Avenir"/>
              <a:cs typeface="Avenir"/>
              <a:sym typeface="Avenir"/>
            </a:endParaRPr>
          </a:p>
        </p:txBody>
      </p:sp>
      <p:sp>
        <p:nvSpPr>
          <p:cNvPr id="111" name="Google Shape;111;p2"/>
          <p:cNvSpPr txBox="1"/>
          <p:nvPr/>
        </p:nvSpPr>
        <p:spPr>
          <a:xfrm>
            <a:off x="8219825" y="5586925"/>
            <a:ext cx="3310200" cy="9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chemeClr val="dk1"/>
                </a:solidFill>
                <a:latin typeface="Avenir"/>
                <a:ea typeface="Avenir"/>
                <a:cs typeface="Avenir"/>
                <a:sym typeface="Avenir"/>
              </a:rPr>
              <a:t>2023: Realistic video promoting cryptocurrency scam</a:t>
            </a:r>
            <a:endParaRPr b="1" sz="1800">
              <a:solidFill>
                <a:schemeClr val="dk1"/>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type="ctrTitle"/>
          </p:nvPr>
        </p:nvSpPr>
        <p:spPr>
          <a:xfrm>
            <a:off x="2061367" y="2339725"/>
            <a:ext cx="7776800"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336699"/>
              </a:buClr>
              <a:buSzPts val="4400"/>
              <a:buFont typeface="Avenir"/>
              <a:buNone/>
            </a:pPr>
            <a:r>
              <a:rPr b="0" lang="en-US">
                <a:solidFill>
                  <a:srgbClr val="336699"/>
                </a:solidFill>
                <a:latin typeface="Avenir"/>
                <a:ea typeface="Avenir"/>
                <a:cs typeface="Avenir"/>
                <a:sym typeface="Avenir"/>
              </a:rPr>
              <a:t>Reflections</a:t>
            </a:r>
            <a:endParaRPr b="0">
              <a:solidFill>
                <a:srgbClr val="336699"/>
              </a:solidFill>
              <a:latin typeface="Avenir"/>
              <a:ea typeface="Avenir"/>
              <a:cs typeface="Avenir"/>
              <a:sym typeface="Avenir"/>
            </a:endParaRPr>
          </a:p>
        </p:txBody>
      </p:sp>
      <p:sp>
        <p:nvSpPr>
          <p:cNvPr id="308" name="Google Shape;308;p34"/>
          <p:cNvSpPr txBox="1"/>
          <p:nvPr>
            <p:ph idx="4294967295" type="sldNum"/>
          </p:nvPr>
        </p:nvSpPr>
        <p:spPr>
          <a:xfrm>
            <a:off x="11205845" y="6333135"/>
            <a:ext cx="731600" cy="524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a2b3dcabd5_0_71"/>
          <p:cNvSpPr txBox="1"/>
          <p:nvPr>
            <p:ph idx="1" type="body"/>
          </p:nvPr>
        </p:nvSpPr>
        <p:spPr>
          <a:xfrm>
            <a:off x="838200" y="1633425"/>
            <a:ext cx="10239900" cy="45033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SzPts val="2400"/>
              <a:buFont typeface="Avenir"/>
              <a:buChar char="•"/>
            </a:pPr>
            <a:r>
              <a:rPr lang="en-US" sz="2400">
                <a:latin typeface="Avenir"/>
                <a:ea typeface="Avenir"/>
                <a:cs typeface="Avenir"/>
                <a:sym typeface="Avenir"/>
              </a:rPr>
              <a:t>Limitations</a:t>
            </a:r>
            <a:endParaRPr sz="2400">
              <a:latin typeface="Avenir"/>
              <a:ea typeface="Avenir"/>
              <a:cs typeface="Avenir"/>
              <a:sym typeface="Avenir"/>
            </a:endParaRPr>
          </a:p>
          <a:p>
            <a:pPr indent="-355600" lvl="1" marL="914400" rtl="0" algn="l">
              <a:lnSpc>
                <a:spcPct val="115000"/>
              </a:lnSpc>
              <a:spcBef>
                <a:spcPts val="0"/>
              </a:spcBef>
              <a:spcAft>
                <a:spcPts val="0"/>
              </a:spcAft>
              <a:buSzPts val="2000"/>
              <a:buFont typeface="Avenir"/>
              <a:buChar char="•"/>
            </a:pPr>
            <a:r>
              <a:rPr lang="en-US" sz="2000">
                <a:latin typeface="Avenir"/>
                <a:ea typeface="Avenir"/>
                <a:cs typeface="Avenir"/>
                <a:sym typeface="Avenir"/>
              </a:rPr>
              <a:t>Model is overfitting likely due to:</a:t>
            </a:r>
            <a:endParaRPr sz="2000">
              <a:latin typeface="Avenir"/>
              <a:ea typeface="Avenir"/>
              <a:cs typeface="Avenir"/>
              <a:sym typeface="Avenir"/>
            </a:endParaRPr>
          </a:p>
          <a:p>
            <a:pPr indent="-355600" lvl="2" marL="1371600" rtl="0" algn="l">
              <a:lnSpc>
                <a:spcPct val="115000"/>
              </a:lnSpc>
              <a:spcBef>
                <a:spcPts val="0"/>
              </a:spcBef>
              <a:spcAft>
                <a:spcPts val="0"/>
              </a:spcAft>
              <a:buSzPts val="2000"/>
              <a:buFont typeface="Avenir"/>
              <a:buChar char="•"/>
            </a:pPr>
            <a:r>
              <a:rPr lang="en-US">
                <a:latin typeface="Avenir"/>
                <a:ea typeface="Avenir"/>
                <a:cs typeface="Avenir"/>
                <a:sym typeface="Avenir"/>
              </a:rPr>
              <a:t>Resource constraints (GPU and computing strength)</a:t>
            </a:r>
            <a:endParaRPr>
              <a:latin typeface="Avenir"/>
              <a:ea typeface="Avenir"/>
              <a:cs typeface="Avenir"/>
              <a:sym typeface="Avenir"/>
            </a:endParaRPr>
          </a:p>
          <a:p>
            <a:pPr indent="-355600" lvl="3" marL="1828800" rtl="0" algn="l">
              <a:lnSpc>
                <a:spcPct val="115000"/>
              </a:lnSpc>
              <a:spcBef>
                <a:spcPts val="0"/>
              </a:spcBef>
              <a:spcAft>
                <a:spcPts val="0"/>
              </a:spcAft>
              <a:buSzPts val="2000"/>
              <a:buFont typeface="Avenir"/>
              <a:buChar char="•"/>
            </a:pPr>
            <a:r>
              <a:rPr lang="en-US" sz="2000">
                <a:latin typeface="Avenir"/>
                <a:ea typeface="Avenir"/>
                <a:cs typeface="Avenir"/>
                <a:sym typeface="Avenir"/>
              </a:rPr>
              <a:t>Deeper model → more accurate</a:t>
            </a:r>
            <a:endParaRPr sz="2000">
              <a:latin typeface="Avenir"/>
              <a:ea typeface="Avenir"/>
              <a:cs typeface="Avenir"/>
              <a:sym typeface="Avenir"/>
            </a:endParaRPr>
          </a:p>
          <a:p>
            <a:pPr indent="-355600" lvl="2" marL="1371600" rtl="0" algn="l">
              <a:lnSpc>
                <a:spcPct val="115000"/>
              </a:lnSpc>
              <a:spcBef>
                <a:spcPts val="0"/>
              </a:spcBef>
              <a:spcAft>
                <a:spcPts val="0"/>
              </a:spcAft>
              <a:buSzPts val="2000"/>
              <a:buFont typeface="Avenir"/>
              <a:buChar char="•"/>
            </a:pPr>
            <a:r>
              <a:rPr lang="en-US">
                <a:latin typeface="Avenir"/>
                <a:ea typeface="Avenir"/>
                <a:cs typeface="Avenir"/>
                <a:sym typeface="Avenir"/>
              </a:rPr>
              <a:t>Dataset size (only 2,041 images)</a:t>
            </a:r>
            <a:endParaRPr>
              <a:latin typeface="Avenir"/>
              <a:ea typeface="Avenir"/>
              <a:cs typeface="Avenir"/>
              <a:sym typeface="Avenir"/>
            </a:endParaRPr>
          </a:p>
          <a:p>
            <a:pPr indent="-355600" lvl="1" marL="914400" rtl="0" algn="l">
              <a:lnSpc>
                <a:spcPct val="115000"/>
              </a:lnSpc>
              <a:spcBef>
                <a:spcPts val="0"/>
              </a:spcBef>
              <a:spcAft>
                <a:spcPts val="0"/>
              </a:spcAft>
              <a:buSzPts val="2000"/>
              <a:buFont typeface="Avenir"/>
              <a:buChar char="•"/>
            </a:pPr>
            <a:r>
              <a:rPr lang="en-US" sz="2000">
                <a:latin typeface="Avenir"/>
                <a:ea typeface="Avenir"/>
                <a:cs typeface="Avenir"/>
                <a:sym typeface="Avenir"/>
              </a:rPr>
              <a:t>Differences in real/fake images are not subtle</a:t>
            </a:r>
            <a:endParaRPr sz="2000">
              <a:latin typeface="Avenir"/>
              <a:ea typeface="Avenir"/>
              <a:cs typeface="Avenir"/>
              <a:sym typeface="Avenir"/>
            </a:endParaRPr>
          </a:p>
          <a:p>
            <a:pPr indent="-355600" lvl="2" marL="1371600" rtl="0" algn="l">
              <a:lnSpc>
                <a:spcPct val="115000"/>
              </a:lnSpc>
              <a:spcBef>
                <a:spcPts val="0"/>
              </a:spcBef>
              <a:spcAft>
                <a:spcPts val="0"/>
              </a:spcAft>
              <a:buSzPts val="2000"/>
              <a:buFont typeface="Avenir"/>
              <a:buChar char="•"/>
            </a:pPr>
            <a:r>
              <a:rPr lang="en-US">
                <a:latin typeface="Avenir"/>
                <a:ea typeface="Avenir"/>
                <a:cs typeface="Avenir"/>
                <a:sym typeface="Avenir"/>
              </a:rPr>
              <a:t>Fake images created by swapping facial features</a:t>
            </a:r>
            <a:endParaRPr>
              <a:latin typeface="Avenir"/>
              <a:ea typeface="Avenir"/>
              <a:cs typeface="Avenir"/>
              <a:sym typeface="Avenir"/>
            </a:endParaRPr>
          </a:p>
          <a:p>
            <a:pPr indent="-355600" lvl="2" marL="1371600" rtl="0" algn="l">
              <a:lnSpc>
                <a:spcPct val="115000"/>
              </a:lnSpc>
              <a:spcBef>
                <a:spcPts val="0"/>
              </a:spcBef>
              <a:spcAft>
                <a:spcPts val="0"/>
              </a:spcAft>
              <a:buSzPts val="2000"/>
              <a:buFont typeface="Avenir"/>
              <a:buChar char="•"/>
            </a:pPr>
            <a:r>
              <a:rPr lang="en-US">
                <a:latin typeface="Avenir"/>
                <a:ea typeface="Avenir"/>
                <a:cs typeface="Avenir"/>
                <a:sym typeface="Avenir"/>
              </a:rPr>
              <a:t>Not comparable to deep fakes</a:t>
            </a:r>
            <a:endParaRPr>
              <a:latin typeface="Avenir"/>
              <a:ea typeface="Avenir"/>
              <a:cs typeface="Avenir"/>
              <a:sym typeface="Avenir"/>
            </a:endParaRPr>
          </a:p>
          <a:p>
            <a:pPr indent="-355600" lvl="2" marL="1371600" rtl="0" algn="l">
              <a:lnSpc>
                <a:spcPct val="115000"/>
              </a:lnSpc>
              <a:spcBef>
                <a:spcPts val="0"/>
              </a:spcBef>
              <a:spcAft>
                <a:spcPts val="0"/>
              </a:spcAft>
              <a:buSzPts val="2000"/>
              <a:buFont typeface="Avenir"/>
              <a:buChar char="•"/>
            </a:pPr>
            <a:r>
              <a:rPr lang="en-US">
                <a:latin typeface="Avenir"/>
                <a:ea typeface="Avenir"/>
                <a:cs typeface="Avenir"/>
                <a:sym typeface="Avenir"/>
              </a:rPr>
              <a:t>Model ⇒ stepping stone </a:t>
            </a:r>
            <a:endParaRPr>
              <a:latin typeface="Avenir"/>
              <a:ea typeface="Avenir"/>
              <a:cs typeface="Avenir"/>
              <a:sym typeface="Avenir"/>
            </a:endParaRPr>
          </a:p>
          <a:p>
            <a:pPr indent="0" lvl="0" marL="0" rtl="0" algn="l">
              <a:lnSpc>
                <a:spcPct val="115000"/>
              </a:lnSpc>
              <a:spcBef>
                <a:spcPts val="1000"/>
              </a:spcBef>
              <a:spcAft>
                <a:spcPts val="0"/>
              </a:spcAft>
              <a:buNone/>
            </a:pPr>
            <a:r>
              <a:t/>
            </a:r>
            <a:endParaRPr sz="400">
              <a:latin typeface="Avenir"/>
              <a:ea typeface="Avenir"/>
              <a:cs typeface="Avenir"/>
              <a:sym typeface="Avenir"/>
            </a:endParaRPr>
          </a:p>
          <a:p>
            <a:pPr indent="-381000" lvl="0" marL="457200" rtl="0" algn="l">
              <a:lnSpc>
                <a:spcPct val="115000"/>
              </a:lnSpc>
              <a:spcBef>
                <a:spcPts val="1000"/>
              </a:spcBef>
              <a:spcAft>
                <a:spcPts val="0"/>
              </a:spcAft>
              <a:buSzPts val="2400"/>
              <a:buFont typeface="Avenir"/>
              <a:buChar char="•"/>
            </a:pPr>
            <a:r>
              <a:rPr lang="en-US" sz="2400">
                <a:latin typeface="Avenir"/>
                <a:ea typeface="Avenir"/>
                <a:cs typeface="Avenir"/>
                <a:sym typeface="Avenir"/>
              </a:rPr>
              <a:t>Future Work</a:t>
            </a:r>
            <a:endParaRPr sz="2400">
              <a:latin typeface="Avenir"/>
              <a:ea typeface="Avenir"/>
              <a:cs typeface="Avenir"/>
              <a:sym typeface="Avenir"/>
            </a:endParaRPr>
          </a:p>
          <a:p>
            <a:pPr indent="-355600" lvl="1" marL="914400" rtl="0" algn="l">
              <a:lnSpc>
                <a:spcPct val="115000"/>
              </a:lnSpc>
              <a:spcBef>
                <a:spcPts val="0"/>
              </a:spcBef>
              <a:spcAft>
                <a:spcPts val="0"/>
              </a:spcAft>
              <a:buSzPts val="2000"/>
              <a:buFont typeface="Avenir"/>
              <a:buChar char="•"/>
            </a:pPr>
            <a:r>
              <a:rPr lang="en-US" sz="2000">
                <a:latin typeface="Avenir"/>
                <a:ea typeface="Avenir"/>
                <a:cs typeface="Avenir"/>
                <a:sym typeface="Avenir"/>
              </a:rPr>
              <a:t>Work with video data (where largest threat lies)</a:t>
            </a:r>
            <a:endParaRPr sz="2000">
              <a:latin typeface="Avenir"/>
              <a:ea typeface="Avenir"/>
              <a:cs typeface="Avenir"/>
              <a:sym typeface="Avenir"/>
            </a:endParaRPr>
          </a:p>
          <a:p>
            <a:pPr indent="-355600" lvl="1" marL="914400" rtl="0" algn="l">
              <a:lnSpc>
                <a:spcPct val="115000"/>
              </a:lnSpc>
              <a:spcBef>
                <a:spcPts val="0"/>
              </a:spcBef>
              <a:spcAft>
                <a:spcPts val="0"/>
              </a:spcAft>
              <a:buSzPts val="2000"/>
              <a:buFont typeface="Avenir"/>
              <a:buChar char="•"/>
            </a:pPr>
            <a:r>
              <a:rPr lang="en-US" sz="2000">
                <a:latin typeface="Avenir"/>
                <a:ea typeface="Avenir"/>
                <a:cs typeface="Avenir"/>
                <a:sym typeface="Avenir"/>
              </a:rPr>
              <a:t>Train on a dataset that has more diverse visual data (real-life settings)</a:t>
            </a:r>
            <a:endParaRPr sz="2000">
              <a:latin typeface="Avenir"/>
              <a:ea typeface="Avenir"/>
              <a:cs typeface="Avenir"/>
              <a:sym typeface="Avenir"/>
            </a:endParaRPr>
          </a:p>
          <a:p>
            <a:pPr indent="0" lvl="0" marL="0" rtl="0" algn="l">
              <a:lnSpc>
                <a:spcPct val="115000"/>
              </a:lnSpc>
              <a:spcBef>
                <a:spcPts val="1000"/>
              </a:spcBef>
              <a:spcAft>
                <a:spcPts val="0"/>
              </a:spcAft>
              <a:buNone/>
            </a:pPr>
            <a:r>
              <a:t/>
            </a:r>
            <a:endParaRPr sz="2000">
              <a:latin typeface="Avenir"/>
              <a:ea typeface="Avenir"/>
              <a:cs typeface="Avenir"/>
              <a:sym typeface="Avenir"/>
            </a:endParaRPr>
          </a:p>
        </p:txBody>
      </p:sp>
      <p:sp>
        <p:nvSpPr>
          <p:cNvPr id="315" name="Google Shape;315;g2a2b3dcabd5_0_71"/>
          <p:cNvSpPr txBox="1"/>
          <p:nvPr/>
        </p:nvSpPr>
        <p:spPr>
          <a:xfrm>
            <a:off x="429768" y="820105"/>
            <a:ext cx="99000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900">
                <a:solidFill>
                  <a:srgbClr val="336699"/>
                </a:solidFill>
                <a:latin typeface="Avenir"/>
                <a:ea typeface="Avenir"/>
                <a:cs typeface="Avenir"/>
                <a:sym typeface="Avenir"/>
              </a:rPr>
              <a:t>Limitations &amp; Future Steps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type="ctrTitle"/>
          </p:nvPr>
        </p:nvSpPr>
        <p:spPr>
          <a:xfrm>
            <a:off x="2061367" y="2339725"/>
            <a:ext cx="7776800"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336699"/>
              </a:buClr>
              <a:buSzPts val="4400"/>
              <a:buFont typeface="Avenir"/>
              <a:buNone/>
            </a:pPr>
            <a:r>
              <a:rPr b="0" lang="en-US">
                <a:solidFill>
                  <a:srgbClr val="336699"/>
                </a:solidFill>
                <a:latin typeface="Avenir"/>
                <a:ea typeface="Avenir"/>
                <a:cs typeface="Avenir"/>
                <a:sym typeface="Avenir"/>
              </a:rPr>
              <a:t>Thank you!</a:t>
            </a:r>
            <a:endParaRPr b="0">
              <a:solidFill>
                <a:srgbClr val="336699"/>
              </a:solidFill>
              <a:latin typeface="Avenir"/>
              <a:ea typeface="Avenir"/>
              <a:cs typeface="Avenir"/>
              <a:sym typeface="Avenir"/>
            </a:endParaRPr>
          </a:p>
        </p:txBody>
      </p:sp>
      <p:sp>
        <p:nvSpPr>
          <p:cNvPr id="321" name="Google Shape;321;p36"/>
          <p:cNvSpPr txBox="1"/>
          <p:nvPr>
            <p:ph idx="1" type="subTitle"/>
          </p:nvPr>
        </p:nvSpPr>
        <p:spPr>
          <a:xfrm>
            <a:off x="2061367" y="4015348"/>
            <a:ext cx="7776800" cy="10464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SzPts val="3000"/>
              <a:buNone/>
            </a:pPr>
            <a:r>
              <a:rPr lang="en-US">
                <a:solidFill>
                  <a:srgbClr val="1E273A"/>
                </a:solidFill>
                <a:latin typeface="Avenir"/>
                <a:ea typeface="Avenir"/>
                <a:cs typeface="Avenir"/>
                <a:sym typeface="Avenir"/>
              </a:rPr>
              <a:t>Any questions?</a:t>
            </a:r>
            <a:endParaRPr>
              <a:solidFill>
                <a:srgbClr val="1E273A"/>
              </a:solidFill>
              <a:latin typeface="Avenir"/>
              <a:ea typeface="Avenir"/>
              <a:cs typeface="Avenir"/>
              <a:sym typeface="Avenir"/>
            </a:endParaRPr>
          </a:p>
        </p:txBody>
      </p:sp>
      <p:sp>
        <p:nvSpPr>
          <p:cNvPr id="322" name="Google Shape;322;p36"/>
          <p:cNvSpPr txBox="1"/>
          <p:nvPr>
            <p:ph idx="4294967295" type="sldNum"/>
          </p:nvPr>
        </p:nvSpPr>
        <p:spPr>
          <a:xfrm>
            <a:off x="11205845" y="6333135"/>
            <a:ext cx="731600" cy="524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ctrTitle"/>
          </p:nvPr>
        </p:nvSpPr>
        <p:spPr>
          <a:xfrm>
            <a:off x="2061367" y="2339725"/>
            <a:ext cx="7776800"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336699"/>
              </a:buClr>
              <a:buSzPts val="4400"/>
              <a:buFont typeface="Avenir"/>
              <a:buNone/>
            </a:pPr>
            <a:r>
              <a:rPr b="0" lang="en-US" sz="5500">
                <a:solidFill>
                  <a:srgbClr val="336699"/>
                </a:solidFill>
                <a:latin typeface="Avenir"/>
                <a:ea typeface="Avenir"/>
                <a:cs typeface="Avenir"/>
                <a:sym typeface="Avenir"/>
              </a:rPr>
              <a:t>Guiding Questions</a:t>
            </a:r>
            <a:endParaRPr b="0" sz="5500">
              <a:solidFill>
                <a:srgbClr val="336699"/>
              </a:solidFill>
              <a:latin typeface="Avenir"/>
              <a:ea typeface="Avenir"/>
              <a:cs typeface="Avenir"/>
              <a:sym typeface="Avenir"/>
            </a:endParaRPr>
          </a:p>
        </p:txBody>
      </p:sp>
      <p:sp>
        <p:nvSpPr>
          <p:cNvPr id="117" name="Google Shape;117;p3"/>
          <p:cNvSpPr txBox="1"/>
          <p:nvPr>
            <p:ph idx="1" type="subTitle"/>
          </p:nvPr>
        </p:nvSpPr>
        <p:spPr>
          <a:xfrm>
            <a:off x="2061367" y="4015348"/>
            <a:ext cx="7776800" cy="10464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SzPts val="3000"/>
              <a:buNone/>
            </a:pPr>
            <a:r>
              <a:rPr lang="en-US">
                <a:solidFill>
                  <a:srgbClr val="1E273A"/>
                </a:solidFill>
                <a:latin typeface="Avenir"/>
                <a:ea typeface="Avenir"/>
                <a:cs typeface="Avenir"/>
                <a:sym typeface="Avenir"/>
              </a:rPr>
              <a:t>The motivation of our project</a:t>
            </a:r>
            <a:endParaRPr>
              <a:solidFill>
                <a:srgbClr val="1E273A"/>
              </a:solidFill>
              <a:latin typeface="Avenir"/>
              <a:ea typeface="Avenir"/>
              <a:cs typeface="Avenir"/>
              <a:sym typeface="Avenir"/>
            </a:endParaRPr>
          </a:p>
        </p:txBody>
      </p:sp>
      <p:sp>
        <p:nvSpPr>
          <p:cNvPr id="118" name="Google Shape;118;p3"/>
          <p:cNvSpPr txBox="1"/>
          <p:nvPr>
            <p:ph idx="4294967295" type="sldNum"/>
          </p:nvPr>
        </p:nvSpPr>
        <p:spPr>
          <a:xfrm>
            <a:off x="11205845" y="6333135"/>
            <a:ext cx="731600" cy="524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nvSpPr>
        <p:spPr>
          <a:xfrm>
            <a:off x="429768" y="820105"/>
            <a:ext cx="9899907" cy="54835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600"/>
              <a:buFont typeface="Avenir"/>
              <a:buNone/>
            </a:pPr>
            <a:r>
              <a:rPr lang="en-US" sz="2600">
                <a:solidFill>
                  <a:srgbClr val="336699"/>
                </a:solidFill>
                <a:latin typeface="Avenir"/>
                <a:ea typeface="Avenir"/>
                <a:cs typeface="Avenir"/>
                <a:sym typeface="Avenir"/>
              </a:rPr>
              <a:t>We had three primary questions that guided our project</a:t>
            </a:r>
            <a:endParaRPr/>
          </a:p>
        </p:txBody>
      </p:sp>
      <p:sp>
        <p:nvSpPr>
          <p:cNvPr id="125" name="Google Shape;12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 name="Google Shape;126;p4"/>
          <p:cNvSpPr txBox="1"/>
          <p:nvPr/>
        </p:nvSpPr>
        <p:spPr>
          <a:xfrm>
            <a:off x="1080399" y="1784625"/>
            <a:ext cx="831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336699"/>
                </a:solidFill>
                <a:latin typeface="Avenir"/>
                <a:ea typeface="Avenir"/>
                <a:cs typeface="Avenir"/>
                <a:sym typeface="Avenir"/>
              </a:rPr>
              <a:t>1.</a:t>
            </a:r>
            <a:endParaRPr/>
          </a:p>
        </p:txBody>
      </p:sp>
      <p:sp>
        <p:nvSpPr>
          <p:cNvPr id="127" name="Google Shape;127;p4"/>
          <p:cNvSpPr txBox="1"/>
          <p:nvPr/>
        </p:nvSpPr>
        <p:spPr>
          <a:xfrm>
            <a:off x="2014338" y="3178739"/>
            <a:ext cx="7948200" cy="919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2500">
                <a:solidFill>
                  <a:schemeClr val="dk1"/>
                </a:solidFill>
                <a:latin typeface="Avenir"/>
                <a:ea typeface="Avenir"/>
                <a:cs typeface="Avenir"/>
                <a:sym typeface="Avenir"/>
              </a:rPr>
              <a:t>How can we engineer a model that generalizes well to unseen data? </a:t>
            </a:r>
            <a:endParaRPr/>
          </a:p>
        </p:txBody>
      </p:sp>
      <p:sp>
        <p:nvSpPr>
          <p:cNvPr id="128" name="Google Shape;128;p4"/>
          <p:cNvSpPr txBox="1"/>
          <p:nvPr/>
        </p:nvSpPr>
        <p:spPr>
          <a:xfrm>
            <a:off x="1080324" y="3084925"/>
            <a:ext cx="831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336699"/>
                </a:solidFill>
                <a:latin typeface="Avenir"/>
                <a:ea typeface="Avenir"/>
                <a:cs typeface="Avenir"/>
                <a:sym typeface="Avenir"/>
              </a:rPr>
              <a:t>2. </a:t>
            </a:r>
            <a:endParaRPr/>
          </a:p>
        </p:txBody>
      </p:sp>
      <p:sp>
        <p:nvSpPr>
          <p:cNvPr id="129" name="Google Shape;129;p4"/>
          <p:cNvSpPr txBox="1"/>
          <p:nvPr/>
        </p:nvSpPr>
        <p:spPr>
          <a:xfrm>
            <a:off x="2014338" y="1842656"/>
            <a:ext cx="7948200" cy="919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2500">
                <a:solidFill>
                  <a:schemeClr val="dk1"/>
                </a:solidFill>
                <a:latin typeface="Avenir"/>
                <a:ea typeface="Avenir"/>
                <a:cs typeface="Avenir"/>
                <a:sym typeface="Avenir"/>
              </a:rPr>
              <a:t>Can we build a CNN to detect if an artificially altered facial image is fake?  </a:t>
            </a:r>
            <a:endParaRPr/>
          </a:p>
        </p:txBody>
      </p:sp>
      <p:sp>
        <p:nvSpPr>
          <p:cNvPr id="130" name="Google Shape;130;p4"/>
          <p:cNvSpPr txBox="1"/>
          <p:nvPr/>
        </p:nvSpPr>
        <p:spPr>
          <a:xfrm>
            <a:off x="1080324" y="4586600"/>
            <a:ext cx="831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336699"/>
                </a:solidFill>
                <a:latin typeface="Avenir"/>
                <a:ea typeface="Avenir"/>
                <a:cs typeface="Avenir"/>
                <a:sym typeface="Avenir"/>
              </a:rPr>
              <a:t>3. </a:t>
            </a:r>
            <a:endParaRPr/>
          </a:p>
        </p:txBody>
      </p:sp>
      <p:sp>
        <p:nvSpPr>
          <p:cNvPr id="131" name="Google Shape;131;p4"/>
          <p:cNvSpPr txBox="1"/>
          <p:nvPr/>
        </p:nvSpPr>
        <p:spPr>
          <a:xfrm>
            <a:off x="2014338" y="4509656"/>
            <a:ext cx="7948200" cy="919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2500">
                <a:solidFill>
                  <a:schemeClr val="dk1"/>
                </a:solidFill>
                <a:latin typeface="Avenir"/>
                <a:ea typeface="Avenir"/>
                <a:cs typeface="Avenir"/>
                <a:sym typeface="Avenir"/>
              </a:rPr>
              <a:t>What future work can be done to strengthen our model as Generative </a:t>
            </a:r>
            <a:r>
              <a:rPr lang="en-US" sz="2500">
                <a:solidFill>
                  <a:schemeClr val="dk1"/>
                </a:solidFill>
                <a:latin typeface="Avenir"/>
                <a:ea typeface="Avenir"/>
                <a:cs typeface="Avenir"/>
                <a:sym typeface="Avenir"/>
              </a:rPr>
              <a:t>Adversarial</a:t>
            </a:r>
            <a:r>
              <a:rPr lang="en-US" sz="2500">
                <a:solidFill>
                  <a:schemeClr val="dk1"/>
                </a:solidFill>
                <a:latin typeface="Avenir"/>
                <a:ea typeface="Avenir"/>
                <a:cs typeface="Avenir"/>
                <a:sym typeface="Avenir"/>
              </a:rPr>
              <a:t> Networks advance?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7"/>
          <p:cNvPicPr preferRelativeResize="0"/>
          <p:nvPr/>
        </p:nvPicPr>
        <p:blipFill rotWithShape="1">
          <a:blip r:embed="rId3">
            <a:alphaModFix/>
          </a:blip>
          <a:srcRect b="0" l="19509" r="32008" t="0"/>
          <a:stretch/>
        </p:blipFill>
        <p:spPr>
          <a:xfrm>
            <a:off x="0" y="0"/>
            <a:ext cx="4984950" cy="6858000"/>
          </a:xfrm>
          <a:prstGeom prst="rect">
            <a:avLst/>
          </a:prstGeom>
          <a:noFill/>
          <a:ln>
            <a:noFill/>
          </a:ln>
        </p:spPr>
      </p:pic>
      <p:sp>
        <p:nvSpPr>
          <p:cNvPr id="137" name="Google Shape;137;p7"/>
          <p:cNvSpPr txBox="1"/>
          <p:nvPr/>
        </p:nvSpPr>
        <p:spPr>
          <a:xfrm>
            <a:off x="5402828" y="547171"/>
            <a:ext cx="4063500" cy="890100"/>
          </a:xfrm>
          <a:prstGeom prst="rect">
            <a:avLst/>
          </a:prstGeom>
          <a:noFill/>
          <a:ln>
            <a:noFill/>
          </a:ln>
        </p:spPr>
        <p:txBody>
          <a:bodyPr anchorCtr="0" anchor="t" bIns="45700" lIns="91425" spcFirstLastPara="1" rIns="91425" wrap="square" tIns="45700">
            <a:normAutofit/>
          </a:bodyPr>
          <a:lstStyle/>
          <a:p>
            <a:pPr indent="0" lvl="0" marL="0" marR="0" rtl="0" algn="l">
              <a:spcBef>
                <a:spcPts val="600"/>
              </a:spcBef>
              <a:spcAft>
                <a:spcPts val="0"/>
              </a:spcAft>
              <a:buNone/>
            </a:pPr>
            <a:r>
              <a:t/>
            </a:r>
            <a:endParaRPr sz="1500"/>
          </a:p>
        </p:txBody>
      </p:sp>
      <p:sp>
        <p:nvSpPr>
          <p:cNvPr id="138" name="Google Shape;138;p7"/>
          <p:cNvSpPr txBox="1"/>
          <p:nvPr/>
        </p:nvSpPr>
        <p:spPr>
          <a:xfrm>
            <a:off x="5402825" y="1931125"/>
            <a:ext cx="4462200" cy="749400"/>
          </a:xfrm>
          <a:prstGeom prst="rect">
            <a:avLst/>
          </a:prstGeom>
          <a:noFill/>
          <a:ln>
            <a:noFill/>
          </a:ln>
        </p:spPr>
        <p:txBody>
          <a:bodyPr anchorCtr="0" anchor="t" bIns="45700" lIns="91425" spcFirstLastPara="1" rIns="91425" wrap="square" tIns="45700">
            <a:noAutofit/>
          </a:bodyPr>
          <a:lstStyle/>
          <a:p>
            <a:pPr indent="0" lvl="0" marL="0" marR="0" rtl="0" algn="l">
              <a:spcBef>
                <a:spcPts val="600"/>
              </a:spcBef>
              <a:spcAft>
                <a:spcPts val="0"/>
              </a:spcAft>
              <a:buNone/>
            </a:pPr>
            <a:r>
              <a:rPr b="1" lang="en-US" sz="2300">
                <a:solidFill>
                  <a:schemeClr val="dk1"/>
                </a:solidFill>
                <a:latin typeface="Avenir"/>
                <a:ea typeface="Avenir"/>
                <a:cs typeface="Avenir"/>
                <a:sym typeface="Avenir"/>
              </a:rPr>
              <a:t>CONVOLUTIONAL NEURAL NETWORKS</a:t>
            </a:r>
            <a:endParaRPr sz="1700"/>
          </a:p>
        </p:txBody>
      </p:sp>
      <p:sp>
        <p:nvSpPr>
          <p:cNvPr id="139" name="Google Shape;139;p7"/>
          <p:cNvSpPr txBox="1"/>
          <p:nvPr/>
        </p:nvSpPr>
        <p:spPr>
          <a:xfrm>
            <a:off x="5402825" y="3281425"/>
            <a:ext cx="4462200" cy="5019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300">
                <a:solidFill>
                  <a:schemeClr val="dk1"/>
                </a:solidFill>
                <a:latin typeface="Avenir"/>
                <a:ea typeface="Avenir"/>
                <a:cs typeface="Avenir"/>
                <a:sym typeface="Avenir"/>
              </a:rPr>
              <a:t>MODEL DECISIONS</a:t>
            </a:r>
            <a:endParaRPr sz="1700"/>
          </a:p>
        </p:txBody>
      </p:sp>
      <p:sp>
        <p:nvSpPr>
          <p:cNvPr id="140" name="Google Shape;140;p7"/>
          <p:cNvSpPr txBox="1"/>
          <p:nvPr/>
        </p:nvSpPr>
        <p:spPr>
          <a:xfrm>
            <a:off x="5402851" y="4384225"/>
            <a:ext cx="4462200" cy="5733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300">
                <a:solidFill>
                  <a:schemeClr val="dk1"/>
                </a:solidFill>
                <a:latin typeface="Avenir"/>
                <a:ea typeface="Avenir"/>
                <a:cs typeface="Avenir"/>
                <a:sym typeface="Avenir"/>
              </a:rPr>
              <a:t>RESULTS</a:t>
            </a:r>
            <a:endParaRPr sz="1700"/>
          </a:p>
        </p:txBody>
      </p:sp>
      <p:sp>
        <p:nvSpPr>
          <p:cNvPr id="141" name="Google Shape;141;p7"/>
          <p:cNvSpPr txBox="1"/>
          <p:nvPr/>
        </p:nvSpPr>
        <p:spPr>
          <a:xfrm>
            <a:off x="5402825" y="5521050"/>
            <a:ext cx="4521600" cy="5019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b="1" lang="en-US" sz="2300" cap="none">
                <a:solidFill>
                  <a:schemeClr val="dk1"/>
                </a:solidFill>
                <a:latin typeface="Avenir"/>
                <a:ea typeface="Avenir"/>
                <a:cs typeface="Avenir"/>
                <a:sym typeface="Avenir"/>
              </a:rPr>
              <a:t>REFLECTIONS</a:t>
            </a:r>
            <a:endParaRPr sz="1700"/>
          </a:p>
        </p:txBody>
      </p:sp>
      <p:sp>
        <p:nvSpPr>
          <p:cNvPr id="142" name="Google Shape;142;p7"/>
          <p:cNvSpPr txBox="1"/>
          <p:nvPr/>
        </p:nvSpPr>
        <p:spPr>
          <a:xfrm>
            <a:off x="4021394" y="537620"/>
            <a:ext cx="963600" cy="909300"/>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rPr b="1" lang="en-US" sz="4800">
                <a:solidFill>
                  <a:schemeClr val="lt1"/>
                </a:solidFill>
                <a:latin typeface="Avenir"/>
                <a:ea typeface="Avenir"/>
                <a:cs typeface="Avenir"/>
                <a:sym typeface="Avenir"/>
              </a:rPr>
              <a:t>01</a:t>
            </a:r>
            <a:endParaRPr/>
          </a:p>
        </p:txBody>
      </p:sp>
      <p:sp>
        <p:nvSpPr>
          <p:cNvPr id="143" name="Google Shape;143;p7"/>
          <p:cNvSpPr txBox="1"/>
          <p:nvPr/>
        </p:nvSpPr>
        <p:spPr>
          <a:xfrm>
            <a:off x="4021394" y="1805294"/>
            <a:ext cx="963560" cy="909223"/>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rPr b="1" lang="en-US" sz="4800">
                <a:solidFill>
                  <a:schemeClr val="lt1"/>
                </a:solidFill>
                <a:latin typeface="Avenir"/>
                <a:ea typeface="Avenir"/>
                <a:cs typeface="Avenir"/>
                <a:sym typeface="Avenir"/>
              </a:rPr>
              <a:t>02</a:t>
            </a:r>
            <a:endParaRPr/>
          </a:p>
        </p:txBody>
      </p:sp>
      <p:sp>
        <p:nvSpPr>
          <p:cNvPr id="144" name="Google Shape;144;p7"/>
          <p:cNvSpPr txBox="1"/>
          <p:nvPr/>
        </p:nvSpPr>
        <p:spPr>
          <a:xfrm>
            <a:off x="4021394" y="3077752"/>
            <a:ext cx="963560" cy="909223"/>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rPr b="1" lang="en-US" sz="4800">
                <a:solidFill>
                  <a:schemeClr val="lt1"/>
                </a:solidFill>
                <a:latin typeface="Avenir"/>
                <a:ea typeface="Avenir"/>
                <a:cs typeface="Avenir"/>
                <a:sym typeface="Avenir"/>
              </a:rPr>
              <a:t>03</a:t>
            </a:r>
            <a:endParaRPr/>
          </a:p>
        </p:txBody>
      </p:sp>
      <p:sp>
        <p:nvSpPr>
          <p:cNvPr id="145" name="Google Shape;145;p7"/>
          <p:cNvSpPr txBox="1"/>
          <p:nvPr/>
        </p:nvSpPr>
        <p:spPr>
          <a:xfrm>
            <a:off x="4021394" y="4216251"/>
            <a:ext cx="963560" cy="909223"/>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rPr b="1" lang="en-US" sz="4800">
                <a:solidFill>
                  <a:schemeClr val="lt1"/>
                </a:solidFill>
                <a:latin typeface="Avenir"/>
                <a:ea typeface="Avenir"/>
                <a:cs typeface="Avenir"/>
                <a:sym typeface="Avenir"/>
              </a:rPr>
              <a:t>04</a:t>
            </a:r>
            <a:endParaRPr/>
          </a:p>
        </p:txBody>
      </p:sp>
      <p:sp>
        <p:nvSpPr>
          <p:cNvPr id="146" name="Google Shape;146;p7"/>
          <p:cNvSpPr txBox="1"/>
          <p:nvPr/>
        </p:nvSpPr>
        <p:spPr>
          <a:xfrm>
            <a:off x="4021394" y="5352495"/>
            <a:ext cx="963560" cy="909223"/>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None/>
            </a:pPr>
            <a:r>
              <a:rPr b="1" lang="en-US" sz="4800">
                <a:solidFill>
                  <a:schemeClr val="lt1"/>
                </a:solidFill>
                <a:latin typeface="Avenir"/>
                <a:ea typeface="Avenir"/>
                <a:cs typeface="Avenir"/>
                <a:sym typeface="Avenir"/>
              </a:rPr>
              <a:t>05</a:t>
            </a:r>
            <a:endParaRPr/>
          </a:p>
        </p:txBody>
      </p:sp>
      <p:sp>
        <p:nvSpPr>
          <p:cNvPr id="147" name="Google Shape;147;p7"/>
          <p:cNvSpPr txBox="1"/>
          <p:nvPr/>
        </p:nvSpPr>
        <p:spPr>
          <a:xfrm>
            <a:off x="5462125" y="653575"/>
            <a:ext cx="4462200" cy="749400"/>
          </a:xfrm>
          <a:prstGeom prst="rect">
            <a:avLst/>
          </a:prstGeom>
          <a:noFill/>
          <a:ln>
            <a:noFill/>
          </a:ln>
        </p:spPr>
        <p:txBody>
          <a:bodyPr anchorCtr="0" anchor="t" bIns="45700" lIns="91425" spcFirstLastPara="1" rIns="91425" wrap="square" tIns="45700">
            <a:noAutofit/>
          </a:bodyPr>
          <a:lstStyle/>
          <a:p>
            <a:pPr indent="0" lvl="0" marL="0" marR="0" rtl="0" algn="l">
              <a:spcBef>
                <a:spcPts val="600"/>
              </a:spcBef>
              <a:spcAft>
                <a:spcPts val="0"/>
              </a:spcAft>
              <a:buNone/>
            </a:pPr>
            <a:r>
              <a:rPr b="1" lang="en-US" sz="2300">
                <a:solidFill>
                  <a:schemeClr val="dk1"/>
                </a:solidFill>
                <a:latin typeface="Avenir"/>
                <a:ea typeface="Avenir"/>
                <a:cs typeface="Avenir"/>
                <a:sym typeface="Avenir"/>
              </a:rPr>
              <a:t>DATA COLLECTION AND PROCESSING</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8"/>
          <p:cNvSpPr txBox="1"/>
          <p:nvPr>
            <p:ph type="ctrTitle"/>
          </p:nvPr>
        </p:nvSpPr>
        <p:spPr>
          <a:xfrm>
            <a:off x="2061367" y="2339725"/>
            <a:ext cx="7776800"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336699"/>
              </a:buClr>
              <a:buSzPts val="4400"/>
              <a:buFont typeface="Avenir"/>
              <a:buNone/>
            </a:pPr>
            <a:r>
              <a:rPr b="0" lang="en-US" sz="5500">
                <a:solidFill>
                  <a:srgbClr val="336699"/>
                </a:solidFill>
                <a:latin typeface="Avenir"/>
                <a:ea typeface="Avenir"/>
                <a:cs typeface="Avenir"/>
                <a:sym typeface="Avenir"/>
              </a:rPr>
              <a:t>Data Collection and Processing</a:t>
            </a:r>
            <a:endParaRPr b="0" sz="5500">
              <a:solidFill>
                <a:srgbClr val="336699"/>
              </a:solidFill>
              <a:latin typeface="Avenir"/>
              <a:ea typeface="Avenir"/>
              <a:cs typeface="Avenir"/>
              <a:sym typeface="Avenir"/>
            </a:endParaRPr>
          </a:p>
        </p:txBody>
      </p:sp>
      <p:sp>
        <p:nvSpPr>
          <p:cNvPr id="153" name="Google Shape;153;p8"/>
          <p:cNvSpPr txBox="1"/>
          <p:nvPr>
            <p:ph idx="1" type="subTitle"/>
          </p:nvPr>
        </p:nvSpPr>
        <p:spPr>
          <a:xfrm>
            <a:off x="2061367" y="4015348"/>
            <a:ext cx="7776800" cy="10464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SzPts val="3000"/>
              <a:buNone/>
            </a:pPr>
            <a:r>
              <a:rPr lang="en-US">
                <a:solidFill>
                  <a:srgbClr val="1E273A"/>
                </a:solidFill>
                <a:latin typeface="Avenir"/>
                <a:ea typeface="Avenir"/>
                <a:cs typeface="Avenir"/>
                <a:sym typeface="Avenir"/>
              </a:rPr>
              <a:t>Taking a first look at our dataset</a:t>
            </a:r>
            <a:endParaRPr>
              <a:solidFill>
                <a:srgbClr val="1E273A"/>
              </a:solidFill>
              <a:latin typeface="Avenir"/>
              <a:ea typeface="Avenir"/>
              <a:cs typeface="Avenir"/>
              <a:sym typeface="Avenir"/>
            </a:endParaRPr>
          </a:p>
        </p:txBody>
      </p:sp>
      <p:sp>
        <p:nvSpPr>
          <p:cNvPr id="154" name="Google Shape;154;p8"/>
          <p:cNvSpPr txBox="1"/>
          <p:nvPr>
            <p:ph idx="4294967295" type="sldNum"/>
          </p:nvPr>
        </p:nvSpPr>
        <p:spPr>
          <a:xfrm>
            <a:off x="11205845" y="6333135"/>
            <a:ext cx="731600" cy="524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5"/>
          <p:cNvSpPr txBox="1"/>
          <p:nvPr/>
        </p:nvSpPr>
        <p:spPr>
          <a:xfrm>
            <a:off x="429768" y="820105"/>
            <a:ext cx="9899907" cy="54835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600"/>
              <a:buFont typeface="Avenir"/>
              <a:buNone/>
            </a:pPr>
            <a:r>
              <a:rPr lang="en-US" sz="2600">
                <a:solidFill>
                  <a:srgbClr val="336699"/>
                </a:solidFill>
                <a:latin typeface="Avenir"/>
                <a:ea typeface="Avenir"/>
                <a:cs typeface="Avenir"/>
                <a:sym typeface="Avenir"/>
              </a:rPr>
              <a:t>Data was generated by Yonsei University Lab</a:t>
            </a:r>
            <a:endParaRPr/>
          </a:p>
        </p:txBody>
      </p:sp>
      <p:sp>
        <p:nvSpPr>
          <p:cNvPr id="161" name="Google Shape;16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2" name="Google Shape;162;p5"/>
          <p:cNvPicPr preferRelativeResize="0"/>
          <p:nvPr/>
        </p:nvPicPr>
        <p:blipFill rotWithShape="1">
          <a:blip r:embed="rId3">
            <a:alphaModFix/>
          </a:blip>
          <a:srcRect b="4809" l="715" r="31739" t="6789"/>
          <a:stretch/>
        </p:blipFill>
        <p:spPr>
          <a:xfrm>
            <a:off x="613750" y="1685925"/>
            <a:ext cx="10895101" cy="1943700"/>
          </a:xfrm>
          <a:prstGeom prst="rect">
            <a:avLst/>
          </a:prstGeom>
          <a:noFill/>
          <a:ln cap="flat" cmpd="sng" w="38100">
            <a:solidFill>
              <a:schemeClr val="dk2"/>
            </a:solidFill>
            <a:prstDash val="solid"/>
            <a:round/>
            <a:headEnd len="sm" w="sm" type="none"/>
            <a:tailEnd len="sm" w="sm" type="none"/>
          </a:ln>
        </p:spPr>
      </p:pic>
      <p:sp>
        <p:nvSpPr>
          <p:cNvPr id="163" name="Google Shape;163;p5"/>
          <p:cNvSpPr txBox="1"/>
          <p:nvPr/>
        </p:nvSpPr>
        <p:spPr>
          <a:xfrm>
            <a:off x="666650" y="4523150"/>
            <a:ext cx="10406100" cy="1730400"/>
          </a:xfrm>
          <a:prstGeom prst="rect">
            <a:avLst/>
          </a:prstGeom>
          <a:noFill/>
          <a:ln>
            <a:noFill/>
          </a:ln>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Clr>
                <a:schemeClr val="dk1"/>
              </a:buClr>
              <a:buSzPts val="2300"/>
              <a:buFont typeface="Avenir"/>
              <a:buChar char="●"/>
            </a:pPr>
            <a:r>
              <a:rPr lang="en-US" sz="2300">
                <a:solidFill>
                  <a:schemeClr val="dk1"/>
                </a:solidFill>
                <a:latin typeface="Avenir"/>
                <a:ea typeface="Avenir"/>
                <a:cs typeface="Avenir"/>
                <a:sym typeface="Avenir"/>
              </a:rPr>
              <a:t>2,041 face images divided into two classes: fake and real</a:t>
            </a:r>
            <a:endParaRPr sz="2300">
              <a:solidFill>
                <a:schemeClr val="dk1"/>
              </a:solidFill>
              <a:latin typeface="Avenir"/>
              <a:ea typeface="Avenir"/>
              <a:cs typeface="Avenir"/>
              <a:sym typeface="Avenir"/>
            </a:endParaRPr>
          </a:p>
          <a:p>
            <a:pPr indent="-374650" lvl="0" marL="457200" rtl="0" algn="l">
              <a:lnSpc>
                <a:spcPct val="150000"/>
              </a:lnSpc>
              <a:spcBef>
                <a:spcPts val="0"/>
              </a:spcBef>
              <a:spcAft>
                <a:spcPts val="0"/>
              </a:spcAft>
              <a:buClr>
                <a:schemeClr val="dk1"/>
              </a:buClr>
              <a:buSzPts val="2300"/>
              <a:buFont typeface="Avenir"/>
              <a:buChar char="●"/>
            </a:pPr>
            <a:r>
              <a:rPr lang="en-US" sz="2300">
                <a:solidFill>
                  <a:schemeClr val="dk1"/>
                </a:solidFill>
                <a:latin typeface="Avenir"/>
                <a:ea typeface="Avenir"/>
                <a:cs typeface="Avenir"/>
                <a:sym typeface="Avenir"/>
              </a:rPr>
              <a:t>Fake faces generated by elementary transformations of facial features</a:t>
            </a:r>
            <a:endParaRPr sz="2300">
              <a:solidFill>
                <a:schemeClr val="dk1"/>
              </a:solidFill>
              <a:latin typeface="Avenir"/>
              <a:ea typeface="Avenir"/>
              <a:cs typeface="Avenir"/>
              <a:sym typeface="Avenir"/>
            </a:endParaRPr>
          </a:p>
          <a:p>
            <a:pPr indent="-374650" lvl="0" marL="457200" rtl="0" algn="l">
              <a:lnSpc>
                <a:spcPct val="150000"/>
              </a:lnSpc>
              <a:spcBef>
                <a:spcPts val="0"/>
              </a:spcBef>
              <a:spcAft>
                <a:spcPts val="0"/>
              </a:spcAft>
              <a:buClr>
                <a:schemeClr val="dk1"/>
              </a:buClr>
              <a:buSzPts val="2300"/>
              <a:buFont typeface="Avenir"/>
              <a:buChar char="●"/>
            </a:pPr>
            <a:r>
              <a:rPr lang="en-US" sz="2300">
                <a:solidFill>
                  <a:schemeClr val="dk1"/>
                </a:solidFill>
                <a:latin typeface="Avenir"/>
                <a:ea typeface="Avenir"/>
                <a:cs typeface="Avenir"/>
                <a:sym typeface="Avenir"/>
              </a:rPr>
              <a:t>Processing: resized images to be the same shape (224 x 224)</a:t>
            </a:r>
            <a:endParaRPr sz="23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type="ctrTitle"/>
          </p:nvPr>
        </p:nvSpPr>
        <p:spPr>
          <a:xfrm>
            <a:off x="2061367" y="2339725"/>
            <a:ext cx="7776800" cy="1546400"/>
          </a:xfrm>
          <a:prstGeom prst="rect">
            <a:avLst/>
          </a:prstGeom>
          <a:noFill/>
          <a:ln>
            <a:noFill/>
          </a:ln>
        </p:spPr>
        <p:txBody>
          <a:bodyPr anchorCtr="0" anchor="b" bIns="121900" lIns="121900" spcFirstLastPara="1" rIns="121900" wrap="square" tIns="121900">
            <a:noAutofit/>
          </a:bodyPr>
          <a:lstStyle/>
          <a:p>
            <a:pPr indent="0" lvl="0" marL="0" rtl="0" algn="l">
              <a:lnSpc>
                <a:spcPct val="90000"/>
              </a:lnSpc>
              <a:spcBef>
                <a:spcPts val="0"/>
              </a:spcBef>
              <a:spcAft>
                <a:spcPts val="0"/>
              </a:spcAft>
              <a:buClr>
                <a:srgbClr val="336699"/>
              </a:buClr>
              <a:buSzPts val="4400"/>
              <a:buFont typeface="Avenir"/>
              <a:buNone/>
            </a:pPr>
            <a:r>
              <a:rPr b="0" lang="en-US">
                <a:solidFill>
                  <a:srgbClr val="336699"/>
                </a:solidFill>
                <a:latin typeface="Avenir"/>
                <a:ea typeface="Avenir"/>
                <a:cs typeface="Avenir"/>
                <a:sym typeface="Avenir"/>
              </a:rPr>
              <a:t>Convolutional Neural Networks</a:t>
            </a:r>
            <a:endParaRPr b="0">
              <a:solidFill>
                <a:srgbClr val="336699"/>
              </a:solidFill>
              <a:latin typeface="Avenir"/>
              <a:ea typeface="Avenir"/>
              <a:cs typeface="Avenir"/>
              <a:sym typeface="Avenir"/>
            </a:endParaRPr>
          </a:p>
        </p:txBody>
      </p:sp>
      <p:sp>
        <p:nvSpPr>
          <p:cNvPr id="169" name="Google Shape;169;p14"/>
          <p:cNvSpPr txBox="1"/>
          <p:nvPr>
            <p:ph idx="4294967295" type="sldNum"/>
          </p:nvPr>
        </p:nvSpPr>
        <p:spPr>
          <a:xfrm>
            <a:off x="11205845" y="6333135"/>
            <a:ext cx="731600" cy="524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4"/>
          <p:cNvSpPr txBox="1"/>
          <p:nvPr>
            <p:ph idx="1" type="subTitle"/>
          </p:nvPr>
        </p:nvSpPr>
        <p:spPr>
          <a:xfrm>
            <a:off x="2061367" y="4015348"/>
            <a:ext cx="7776900" cy="1046400"/>
          </a:xfrm>
          <a:prstGeom prst="rect">
            <a:avLst/>
          </a:prstGeom>
          <a:noFill/>
          <a:ln>
            <a:noFill/>
          </a:ln>
        </p:spPr>
        <p:txBody>
          <a:bodyPr anchorCtr="0" anchor="t" bIns="121900" lIns="121900" spcFirstLastPara="1" rIns="121900" wrap="square" tIns="121900">
            <a:noAutofit/>
          </a:bodyPr>
          <a:lstStyle/>
          <a:p>
            <a:pPr indent="0" lvl="0" marL="0" rtl="0" algn="l">
              <a:lnSpc>
                <a:spcPct val="90000"/>
              </a:lnSpc>
              <a:spcBef>
                <a:spcPts val="0"/>
              </a:spcBef>
              <a:spcAft>
                <a:spcPts val="0"/>
              </a:spcAft>
              <a:buSzPts val="3000"/>
              <a:buNone/>
            </a:pPr>
            <a:r>
              <a:rPr lang="en-US">
                <a:solidFill>
                  <a:srgbClr val="1E273A"/>
                </a:solidFill>
                <a:latin typeface="Avenir"/>
                <a:ea typeface="Avenir"/>
                <a:cs typeface="Avenir"/>
                <a:sym typeface="Avenir"/>
              </a:rPr>
              <a:t>Overview of our model</a:t>
            </a:r>
            <a:endParaRPr>
              <a:solidFill>
                <a:srgbClr val="1E273A"/>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a16e18050a_0_82"/>
          <p:cNvSpPr txBox="1"/>
          <p:nvPr/>
        </p:nvSpPr>
        <p:spPr>
          <a:xfrm>
            <a:off x="429768" y="820105"/>
            <a:ext cx="9900000" cy="548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36699"/>
              </a:buClr>
              <a:buSzPts val="2500"/>
              <a:buFont typeface="Avenir"/>
              <a:buNone/>
            </a:pPr>
            <a:r>
              <a:rPr lang="en-US" sz="2500">
                <a:solidFill>
                  <a:srgbClr val="336699"/>
                </a:solidFill>
                <a:latin typeface="Avenir"/>
                <a:ea typeface="Avenir"/>
                <a:cs typeface="Avenir"/>
                <a:sym typeface="Avenir"/>
              </a:rPr>
              <a:t>Theory</a:t>
            </a:r>
            <a:endParaRPr/>
          </a:p>
        </p:txBody>
      </p:sp>
      <p:pic>
        <p:nvPicPr>
          <p:cNvPr id="177" name="Google Shape;177;g2a16e18050a_0_82"/>
          <p:cNvPicPr preferRelativeResize="0"/>
          <p:nvPr/>
        </p:nvPicPr>
        <p:blipFill>
          <a:blip r:embed="rId3">
            <a:alphaModFix/>
          </a:blip>
          <a:stretch>
            <a:fillRect/>
          </a:stretch>
        </p:blipFill>
        <p:spPr>
          <a:xfrm>
            <a:off x="501375" y="1552875"/>
            <a:ext cx="10984974" cy="3711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2022-02-04T22:31:54Z</dcterms:created>
  <dc:creator>Sarah Sotoudeh</dc:creator>
</cp:coreProperties>
</file>